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57"/>
  </p:notesMasterIdLst>
  <p:sldIdLst>
    <p:sldId id="357" r:id="rId3"/>
    <p:sldId id="374" r:id="rId4"/>
    <p:sldId id="668" r:id="rId5"/>
    <p:sldId id="669" r:id="rId6"/>
    <p:sldId id="614" r:id="rId7"/>
    <p:sldId id="670" r:id="rId8"/>
    <p:sldId id="378" r:id="rId9"/>
    <p:sldId id="639" r:id="rId10"/>
    <p:sldId id="616" r:id="rId11"/>
    <p:sldId id="671" r:id="rId12"/>
    <p:sldId id="672" r:id="rId13"/>
    <p:sldId id="673" r:id="rId14"/>
    <p:sldId id="674" r:id="rId15"/>
    <p:sldId id="675" r:id="rId16"/>
    <p:sldId id="676" r:id="rId17"/>
    <p:sldId id="677" r:id="rId18"/>
    <p:sldId id="678" r:id="rId19"/>
    <p:sldId id="679" r:id="rId20"/>
    <p:sldId id="680" r:id="rId21"/>
    <p:sldId id="620" r:id="rId22"/>
    <p:sldId id="621" r:id="rId23"/>
    <p:sldId id="622" r:id="rId24"/>
    <p:sldId id="623" r:id="rId25"/>
    <p:sldId id="624" r:id="rId26"/>
    <p:sldId id="630" r:id="rId27"/>
    <p:sldId id="633" r:id="rId28"/>
    <p:sldId id="634" r:id="rId29"/>
    <p:sldId id="666" r:id="rId30"/>
    <p:sldId id="665" r:id="rId31"/>
    <p:sldId id="421" r:id="rId32"/>
    <p:sldId id="410" r:id="rId33"/>
    <p:sldId id="411" r:id="rId34"/>
    <p:sldId id="635" r:id="rId35"/>
    <p:sldId id="531" r:id="rId36"/>
    <p:sldId id="636" r:id="rId37"/>
    <p:sldId id="681" r:id="rId38"/>
    <p:sldId id="637" r:id="rId39"/>
    <p:sldId id="436" r:id="rId40"/>
    <p:sldId id="532" r:id="rId41"/>
    <p:sldId id="638" r:id="rId42"/>
    <p:sldId id="533" r:id="rId43"/>
    <p:sldId id="387" r:id="rId44"/>
    <p:sldId id="645" r:id="rId45"/>
    <p:sldId id="648" r:id="rId46"/>
    <p:sldId id="644" r:id="rId47"/>
    <p:sldId id="529" r:id="rId48"/>
    <p:sldId id="468" r:id="rId49"/>
    <p:sldId id="418" r:id="rId50"/>
    <p:sldId id="420" r:id="rId51"/>
    <p:sldId id="641" r:id="rId52"/>
    <p:sldId id="643" r:id="rId53"/>
    <p:sldId id="427" r:id="rId54"/>
    <p:sldId id="430" r:id="rId55"/>
    <p:sldId id="586" r:id="rId56"/>
  </p:sldIdLst>
  <p:sldSz cx="9144000" cy="6858000" type="screen4x3"/>
  <p:notesSz cx="6858000" cy="9144000"/>
  <p:defaultTextStyle>
    <a:defPPr>
      <a:defRPr lang="en-US"/>
    </a:defPPr>
    <a:lvl1pPr algn="l" rtl="0" fontAlgn="base">
      <a:spcBef>
        <a:spcPct val="0"/>
      </a:spcBef>
      <a:spcAft>
        <a:spcPct val="0"/>
      </a:spcAft>
      <a:defRPr sz="2400" kern="1200">
        <a:solidFill>
          <a:srgbClr val="FF3300"/>
        </a:solidFill>
        <a:effectLst>
          <a:outerShdw blurRad="38100" dist="38100" dir="2700000" algn="tl">
            <a:srgbClr val="000000">
              <a:alpha val="43137"/>
            </a:srgbClr>
          </a:outerShdw>
        </a:effectLst>
        <a:latin typeface="Arial Rounded MT Bold" pitchFamily="34" charset="0"/>
        <a:ea typeface="+mn-ea"/>
        <a:cs typeface="+mn-cs"/>
      </a:defRPr>
    </a:lvl1pPr>
    <a:lvl2pPr marL="457200" algn="l" rtl="0" fontAlgn="base">
      <a:spcBef>
        <a:spcPct val="0"/>
      </a:spcBef>
      <a:spcAft>
        <a:spcPct val="0"/>
      </a:spcAft>
      <a:defRPr sz="2400" kern="1200">
        <a:solidFill>
          <a:srgbClr val="FF3300"/>
        </a:solidFill>
        <a:effectLst>
          <a:outerShdw blurRad="38100" dist="38100" dir="2700000" algn="tl">
            <a:srgbClr val="000000">
              <a:alpha val="43137"/>
            </a:srgbClr>
          </a:outerShdw>
        </a:effectLst>
        <a:latin typeface="Arial Rounded MT Bold" pitchFamily="34" charset="0"/>
        <a:ea typeface="+mn-ea"/>
        <a:cs typeface="+mn-cs"/>
      </a:defRPr>
    </a:lvl2pPr>
    <a:lvl3pPr marL="914400" algn="l" rtl="0" fontAlgn="base">
      <a:spcBef>
        <a:spcPct val="0"/>
      </a:spcBef>
      <a:spcAft>
        <a:spcPct val="0"/>
      </a:spcAft>
      <a:defRPr sz="2400" kern="1200">
        <a:solidFill>
          <a:srgbClr val="FF3300"/>
        </a:solidFill>
        <a:effectLst>
          <a:outerShdw blurRad="38100" dist="38100" dir="2700000" algn="tl">
            <a:srgbClr val="000000">
              <a:alpha val="43137"/>
            </a:srgbClr>
          </a:outerShdw>
        </a:effectLst>
        <a:latin typeface="Arial Rounded MT Bold" pitchFamily="34" charset="0"/>
        <a:ea typeface="+mn-ea"/>
        <a:cs typeface="+mn-cs"/>
      </a:defRPr>
    </a:lvl3pPr>
    <a:lvl4pPr marL="1371600" algn="l" rtl="0" fontAlgn="base">
      <a:spcBef>
        <a:spcPct val="0"/>
      </a:spcBef>
      <a:spcAft>
        <a:spcPct val="0"/>
      </a:spcAft>
      <a:defRPr sz="2400" kern="1200">
        <a:solidFill>
          <a:srgbClr val="FF3300"/>
        </a:solidFill>
        <a:effectLst>
          <a:outerShdw blurRad="38100" dist="38100" dir="2700000" algn="tl">
            <a:srgbClr val="000000">
              <a:alpha val="43137"/>
            </a:srgbClr>
          </a:outerShdw>
        </a:effectLst>
        <a:latin typeface="Arial Rounded MT Bold" pitchFamily="34" charset="0"/>
        <a:ea typeface="+mn-ea"/>
        <a:cs typeface="+mn-cs"/>
      </a:defRPr>
    </a:lvl4pPr>
    <a:lvl5pPr marL="1828800" algn="l" rtl="0" fontAlgn="base">
      <a:spcBef>
        <a:spcPct val="0"/>
      </a:spcBef>
      <a:spcAft>
        <a:spcPct val="0"/>
      </a:spcAft>
      <a:defRPr sz="2400" kern="1200">
        <a:solidFill>
          <a:srgbClr val="FF3300"/>
        </a:solidFill>
        <a:effectLst>
          <a:outerShdw blurRad="38100" dist="38100" dir="2700000" algn="tl">
            <a:srgbClr val="000000">
              <a:alpha val="43137"/>
            </a:srgbClr>
          </a:outerShdw>
        </a:effectLst>
        <a:latin typeface="Arial Rounded MT Bold" pitchFamily="34" charset="0"/>
        <a:ea typeface="+mn-ea"/>
        <a:cs typeface="+mn-cs"/>
      </a:defRPr>
    </a:lvl5pPr>
    <a:lvl6pPr marL="2286000" algn="l" defTabSz="914400" rtl="0" eaLnBrk="1" latinLnBrk="0" hangingPunct="1">
      <a:defRPr sz="2400" kern="1200">
        <a:solidFill>
          <a:srgbClr val="FF3300"/>
        </a:solidFill>
        <a:effectLst>
          <a:outerShdw blurRad="38100" dist="38100" dir="2700000" algn="tl">
            <a:srgbClr val="000000">
              <a:alpha val="43137"/>
            </a:srgbClr>
          </a:outerShdw>
        </a:effectLst>
        <a:latin typeface="Arial Rounded MT Bold" pitchFamily="34" charset="0"/>
        <a:ea typeface="+mn-ea"/>
        <a:cs typeface="+mn-cs"/>
      </a:defRPr>
    </a:lvl6pPr>
    <a:lvl7pPr marL="2743200" algn="l" defTabSz="914400" rtl="0" eaLnBrk="1" latinLnBrk="0" hangingPunct="1">
      <a:defRPr sz="2400" kern="1200">
        <a:solidFill>
          <a:srgbClr val="FF3300"/>
        </a:solidFill>
        <a:effectLst>
          <a:outerShdw blurRad="38100" dist="38100" dir="2700000" algn="tl">
            <a:srgbClr val="000000">
              <a:alpha val="43137"/>
            </a:srgbClr>
          </a:outerShdw>
        </a:effectLst>
        <a:latin typeface="Arial Rounded MT Bold" pitchFamily="34" charset="0"/>
        <a:ea typeface="+mn-ea"/>
        <a:cs typeface="+mn-cs"/>
      </a:defRPr>
    </a:lvl7pPr>
    <a:lvl8pPr marL="3200400" algn="l" defTabSz="914400" rtl="0" eaLnBrk="1" latinLnBrk="0" hangingPunct="1">
      <a:defRPr sz="2400" kern="1200">
        <a:solidFill>
          <a:srgbClr val="FF3300"/>
        </a:solidFill>
        <a:effectLst>
          <a:outerShdw blurRad="38100" dist="38100" dir="2700000" algn="tl">
            <a:srgbClr val="000000">
              <a:alpha val="43137"/>
            </a:srgbClr>
          </a:outerShdw>
        </a:effectLst>
        <a:latin typeface="Arial Rounded MT Bold" pitchFamily="34" charset="0"/>
        <a:ea typeface="+mn-ea"/>
        <a:cs typeface="+mn-cs"/>
      </a:defRPr>
    </a:lvl8pPr>
    <a:lvl9pPr marL="3657600" algn="l" defTabSz="914400" rtl="0" eaLnBrk="1" latinLnBrk="0" hangingPunct="1">
      <a:defRPr sz="2400" kern="1200">
        <a:solidFill>
          <a:srgbClr val="FF3300"/>
        </a:solidFill>
        <a:effectLst>
          <a:outerShdw blurRad="38100" dist="38100" dir="2700000" algn="tl">
            <a:srgbClr val="000000">
              <a:alpha val="43137"/>
            </a:srgbClr>
          </a:outerShdw>
        </a:effectLst>
        <a:latin typeface="Arial Rounded MT Bold"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FFFF"/>
    <a:srgbClr val="66FF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3" autoAdjust="0"/>
    <p:restoredTop sz="85066" autoAdjust="0"/>
  </p:normalViewPr>
  <p:slideViewPr>
    <p:cSldViewPr snapToGrid="0" showGuides="1">
      <p:cViewPr>
        <p:scale>
          <a:sx n="90" d="100"/>
          <a:sy n="90" d="100"/>
        </p:scale>
        <p:origin x="66" y="1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1429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effectLst/>
                <a:latin typeface="Times New Roman" pitchFamily="18" charset="0"/>
              </a:defRPr>
            </a:lvl1pPr>
          </a:lstStyle>
          <a:p>
            <a:pPr>
              <a:defRPr/>
            </a:pPr>
            <a:endParaRPr lang="en-US"/>
          </a:p>
        </p:txBody>
      </p:sp>
      <p:sp>
        <p:nvSpPr>
          <p:cNvPr id="634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effectLst/>
                <a:latin typeface="Times New Roman" pitchFamily="18" charset="0"/>
              </a:defRPr>
            </a:lvl1pPr>
          </a:lstStyle>
          <a:p>
            <a:pPr>
              <a:defRPr/>
            </a:pPr>
            <a:endParaRPr lang="en-US"/>
          </a:p>
        </p:txBody>
      </p:sp>
      <p:sp>
        <p:nvSpPr>
          <p:cNvPr id="1587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34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latin typeface="Times New Roman" pitchFamily="18" charset="0"/>
              </a:defRPr>
            </a:lvl1pPr>
          </a:lstStyle>
          <a:p>
            <a:pPr>
              <a:defRPr/>
            </a:pPr>
            <a:endParaRPr lang="en-US"/>
          </a:p>
        </p:txBody>
      </p:sp>
      <p:sp>
        <p:nvSpPr>
          <p:cNvPr id="634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Times New Roman" pitchFamily="18" charset="0"/>
              </a:defRPr>
            </a:lvl1pPr>
          </a:lstStyle>
          <a:p>
            <a:pPr>
              <a:defRPr/>
            </a:pPr>
            <a:fld id="{2C519B51-2C86-4BD9-94F5-5E63352897E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Although</a:t>
            </a:r>
            <a:r>
              <a:rPr lang="en-US" baseline="0" dirty="0"/>
              <a:t> subduction continued during the Early Cenozoic, it differed significantly compared to that of the Mesozoic.</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a:t>
            </a:r>
            <a:r>
              <a:rPr lang="en-US" baseline="0" dirty="0"/>
              <a:t>n the East Pacific Rise arrived at the trench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r>
              <a:rPr lang="en-US" baseline="0" dirty="0"/>
              <a:t>production of oceanic crust ended as the accretionary wedge and forearc basin were thrust over the former spreading center. A portion of the Farallon Plate remains (now called the Monterey Plate), but the bulk of the Farallon plate continued to subduct and because no new oceanic crust replaced it…</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mantle wells up to replace the area formerly occupied by the Farallon Plate. Upwelled mantle thermally expands the base of North American Plate making it both plastic and buoyant. Buoyancy also results from the relatively low density Catalina-</a:t>
            </a:r>
            <a:r>
              <a:rPr lang="en-US" baseline="0" dirty="0" err="1"/>
              <a:t>Orocopia</a:t>
            </a:r>
            <a:r>
              <a:rPr lang="en-US" baseline="0" dirty="0"/>
              <a:t> schists under-plated during the Early Cenozoic. Especially positive buoyancy occurs in the eastern Peninsular Ranges batholith where the dense anchor of lithospheric mantle was removed by subduction erosion and/or crust-mantle decoupling associated with the large amount of asthenosphere upwelled beneath the Salton Trough. Thermally-induced lower crust plasticity accommodated differential isostatic uplift which was much greater in the eastern Peninsular Ranges relative to adjacent areas such that the Early Cenozoic peneplain tilted west.</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The Salton Trough and Gulf of California (which are not underlain by a thick, buoyant batholith like the Peninsular Ranges) sank below sea level, because a great deal of spreading occurred there which thinned the crust so much that it could not float above sea level. Spreading in the Salton Trough is caused by several factors including mantle upwelling and a brief return of arc magmatism, but perhaps most important is that unlike the Farallon Plate, the Pacific Plate is not converging with the North American plate. The Pacific Plate is moving sideways and actually slightly away from the North American plate, which gives the formerly compressed continental edge room to spread out laterally and maintain contact with the otherwise slightly divergent Pacific Plate. The absolute motion of lithosphere west of the San Andreas Fault becomes similar to that of the Pacific Plate, and therefore effectively becomes a captured portion of the Pacific Plate.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animation we see how the largely</a:t>
            </a:r>
            <a:r>
              <a:rPr lang="en-US" baseline="0" dirty="0"/>
              <a:t> </a:t>
            </a:r>
            <a:r>
              <a:rPr lang="en-US" dirty="0"/>
              <a:t>sideways motion of the Pacific</a:t>
            </a:r>
            <a:r>
              <a:rPr lang="en-US" baseline="0" dirty="0"/>
              <a:t> Plate ripped loose and captured great slabs of the western N. American Plate. Separation between these slabs, especially between San Diego (SD) and the much-rotated Santa Barbara (SB) slab, exposed the underlying Catalina-type schists which, because of their buoyancy and plasticity, flowed upwards as the confining weight of the upper crust was removed. </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14</a:t>
            </a:fld>
            <a:endParaRPr lang="en-US" dirty="0"/>
          </a:p>
        </p:txBody>
      </p:sp>
    </p:spTree>
    <p:extLst>
      <p:ext uri="{BB962C8B-B14F-4D97-AF65-F5344CB8AC3E}">
        <p14:creationId xmlns:p14="http://schemas.microsoft.com/office/powerpoint/2010/main" val="1302364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Such areas of exposed lower crust are known as core complexes.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a:t>
            </a:r>
            <a:r>
              <a:rPr lang="en-US" baseline="0" dirty="0"/>
              <a:t> several core complex models, but all of them show the brittle upper crust rocks breaking into fault blocks which slide along a detachment fault between the brittle upper crust rocks and plastic lower plate rocks.</a:t>
            </a:r>
            <a:endParaRPr lang="en-US" dirty="0"/>
          </a:p>
        </p:txBody>
      </p:sp>
      <p:sp>
        <p:nvSpPr>
          <p:cNvPr id="4" name="Slide Number Placeholder 3"/>
          <p:cNvSpPr>
            <a:spLocks noGrp="1"/>
          </p:cNvSpPr>
          <p:nvPr>
            <p:ph type="sldNum" sz="quarter" idx="10"/>
          </p:nvPr>
        </p:nvSpPr>
        <p:spPr/>
        <p:txBody>
          <a:bodyPr/>
          <a:lstStyle/>
          <a:p>
            <a:pPr>
              <a:defRPr/>
            </a:pPr>
            <a:fld id="{BA9142F9-4817-4896-B470-2045EE813C0F}"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Such is the case in the jumbled California</a:t>
            </a:r>
            <a:r>
              <a:rPr lang="en-US" baseline="0" dirty="0"/>
              <a:t> continental borderland where the Catalina schist comprises the core complex. Tensional thinning of the upper crust near the Salton Trough releases a similar Orocopia schist-composed core complex in the Orocopia Mts. near the San Andreas Fault.</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FCA1A4-CDC0-40E1-A9C8-2A9212E915AA}" type="slidenum">
              <a:rPr lang="en-US"/>
              <a:pPr/>
              <a:t>18</a:t>
            </a:fld>
            <a:endParaRPr lang="en-US" dirty="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Compared to the Peninsular Ranges, the crust is much thinner in the Salton Trough and Southern California continental borderland so upwelled mantle can rise much closer to the surface in those areas. Thus decompression melting takes place in these areas, producing basaltic magma that works it’s way towards the surface. Some is emplaced as small, shallow plutons, but the thin crust allows much of the basaltic magma to reach the surface where most of it becomes buried beneath sediment which is especially thick in the Salton Trough. </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The core complex emplacement and the sideways motion of the Pacific Plate relative to North America severely faulted the continental borderland. Like the San Andreas, motion along most of these faults is primarily sideways, but vertical motion also happens where bends occur along the fault’s length.</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Whereas</a:t>
            </a:r>
            <a:r>
              <a:rPr lang="en-US" baseline="0" dirty="0"/>
              <a:t> the subduction angle of the Farallon Plate was relatively steep during the Early Mesozoic and associated magmatism correspondingly close to the trench,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Looking</a:t>
            </a:r>
            <a:r>
              <a:rPr lang="en-US" baseline="0" dirty="0"/>
              <a:t> down now on a bend along a right lateral strike slip fault, we can see that, depending on which direction the fault bends, localized areas of compression and extension will occur.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Compression associated</a:t>
            </a:r>
            <a:r>
              <a:rPr lang="en-US" baseline="0" dirty="0"/>
              <a:t> with lateral fault motion is known as transpression and the corresponding extension is called transtension.</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Crust tends</a:t>
            </a:r>
            <a:r>
              <a:rPr lang="en-US" baseline="0" dirty="0"/>
              <a:t> to thicken in areas of transpression, while crustal thinning occurs where there is transtension.</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Transpressional areas therefore</a:t>
            </a:r>
            <a:r>
              <a:rPr lang="en-US" baseline="0" dirty="0"/>
              <a:t> tend to undergo uplift and ridge formation, while transtension causes subsidence and the formation of basins.</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Because</a:t>
            </a:r>
            <a:r>
              <a:rPr lang="en-US" baseline="0" dirty="0"/>
              <a:t> crustal thinning contributes to the decompression of the underlying mantle, basaltic magma tends to form beneath the transtensional basins. Such magma reaches the surface as various volcanic rocks which fill the basin along with marine sediments.</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So the continental borderland of southern</a:t>
            </a:r>
            <a:r>
              <a:rPr lang="en-US" baseline="0" dirty="0"/>
              <a:t> California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FCA1A4-CDC0-40E1-A9C8-2A9212E915AA}" type="slidenum">
              <a:rPr lang="en-US"/>
              <a:pPr/>
              <a:t>26</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r>
              <a:rPr lang="en-US" dirty="0"/>
              <a:t>… </a:t>
            </a:r>
            <a:r>
              <a:rPr lang="en-US" baseline="0" dirty="0"/>
              <a:t>is comprised of transpressional ridges and transtensional basins filled with volcanic and sedimentary rocks. As lateral motion continues on these faults,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FCA1A4-CDC0-40E1-A9C8-2A9212E915AA}" type="slidenum">
              <a:rPr lang="en-US"/>
              <a:pPr/>
              <a:t>27</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r>
              <a:rPr lang="en-US" dirty="0"/>
              <a:t>… </a:t>
            </a:r>
            <a:r>
              <a:rPr lang="en-US" baseline="0" dirty="0"/>
              <a:t>stress patterns can reorient such that transpression may be applied to areas that formerly were subject to transtension. If that happens, the volcanic and sedimentary rocks that filled the transtensional basins can be uplifted and potentially exposed as islands. The volcanic rocks and most of the sedimentary rocks on Santa Catalina Island were exposed in this way, as is the case for uplift of most of the Channel Islands.</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the inner Continental Borderland ….</a:t>
            </a:r>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these structures are superimposed</a:t>
            </a:r>
            <a:r>
              <a:rPr lang="en-US" baseline="0" dirty="0"/>
              <a:t> on the uplifted core composed largely of Catalina Schist.</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a:t>… as the Mesozoic drew</a:t>
            </a:r>
            <a:r>
              <a:rPr lang="en-US" baseline="0" dirty="0"/>
              <a:t> to a close the subduction angle of the Farallon Plate had flattened markedly, increasing stress on the forearc region and causing so much forearc thrust faulting and subduction erosion that eventually the subducted accretionary wedge sediments were moved next to the area where regional (</a:t>
            </a:r>
            <a:r>
              <a:rPr lang="en-US" baseline="0" dirty="0" err="1"/>
              <a:t>Barrovian</a:t>
            </a:r>
            <a:r>
              <a:rPr lang="en-US" baseline="0" dirty="0"/>
              <a:t>) metamorphism was taking place.</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0A429B61-F934-4E80-AD70-30555CF88039}" type="slidenum">
              <a:rPr lang="en-US" smtClean="0"/>
              <a:pPr/>
              <a:t>30</a:t>
            </a:fld>
            <a:endParaRPr lang="en-US"/>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xfrm>
            <a:off x="685800" y="4343400"/>
            <a:ext cx="5486400" cy="4114800"/>
          </a:xfrm>
          <a:noFill/>
          <a:ln/>
        </p:spPr>
        <p:txBody>
          <a:bodyPr/>
          <a:lstStyle/>
          <a:p>
            <a:pPr eaLnBrk="1" hangingPunct="1"/>
            <a:r>
              <a:rPr lang="en-US" baseline="0" dirty="0"/>
              <a:t>In areas where local transpression was superimposed on the regional uplift of the core complex, the various metamorphic rocks of the old accretionary wedge could be exposed to erosion. The San Onofre Breccia represents that erosional debris. </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B679F998-5E56-450F-9E45-826BC6279ADA}" type="slidenum">
              <a:rPr lang="en-US" smtClean="0"/>
              <a:pPr/>
              <a:t>31</a:t>
            </a:fld>
            <a:endParaRPr lang="en-US"/>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xfrm>
            <a:off x="685800" y="4343400"/>
            <a:ext cx="5486400" cy="4114800"/>
          </a:xfrm>
          <a:noFill/>
          <a:ln/>
        </p:spPr>
        <p:txBody>
          <a:bodyPr/>
          <a:lstStyle/>
          <a:p>
            <a:pPr eaLnBrk="1" hangingPunct="1"/>
            <a:r>
              <a:rPr lang="en-US" baseline="0" dirty="0"/>
              <a:t>This unusual and important unit contains large, angular rock fragments …</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0191D251-D26E-40E3-800F-AD666E54FABC}" type="slidenum">
              <a:rPr lang="en-US" smtClean="0"/>
              <a:pPr/>
              <a:t>32</a:t>
            </a:fld>
            <a:endParaRPr lang="en-US"/>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685800" y="4343400"/>
            <a:ext cx="5486400" cy="4114800"/>
          </a:xfrm>
          <a:noFill/>
          <a:ln/>
        </p:spPr>
        <p:txBody>
          <a:bodyPr/>
          <a:lstStyle/>
          <a:p>
            <a:pPr eaLnBrk="1" hangingPunct="1"/>
            <a:r>
              <a:rPr lang="en-US" dirty="0"/>
              <a:t>… representative</a:t>
            </a:r>
            <a:r>
              <a:rPr lang="en-US" baseline="0" dirty="0"/>
              <a:t> of the entire accretionary wedge.</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Although we will not get to see this important unit, it does outcrop on the southeastern tip of the island</a:t>
            </a:r>
            <a:r>
              <a:rPr lang="en-US" baseline="0" dirty="0"/>
              <a:t> where it represents the first sedimentary rocks to deposit on top of the volcanic rocks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08B9A847-9761-4357-9727-FBF496DE4409}" type="slidenum">
              <a:rPr lang="en-US" smtClean="0"/>
              <a:pPr/>
              <a:t>34</a:t>
            </a:fld>
            <a:endParaRPr lang="en-US"/>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xfrm>
            <a:off x="685800" y="4343400"/>
            <a:ext cx="5486400" cy="4114800"/>
          </a:xfrm>
          <a:noFill/>
          <a:ln/>
        </p:spPr>
        <p:txBody>
          <a:bodyPr/>
          <a:lstStyle/>
          <a:p>
            <a:pPr eaLnBrk="1" hangingPunct="1"/>
            <a:r>
              <a:rPr lang="en-US" dirty="0"/>
              <a:t>… </a:t>
            </a:r>
            <a:r>
              <a:rPr lang="en-US" baseline="0" dirty="0"/>
              <a:t>produced by decompression melting. Note that some of the magma formed by decompression melting did not make it to the surface, but instead crystallized at shallow depths below the surface to form plutonic igneous rocks.</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Such plutonic</a:t>
            </a:r>
            <a:r>
              <a:rPr lang="en-US" baseline="0" dirty="0"/>
              <a:t> rocks (quartz diorite in this case) are represented by the large pink area at the south end of the island. This is the only granitic pluton known to intrude rocks of the California accretionary wedge.</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pluton has a pronounced sheeted structure because</a:t>
            </a:r>
            <a:r>
              <a:rPr lang="en-US" baseline="0" dirty="0"/>
              <a:t> it was </a:t>
            </a:r>
            <a:r>
              <a:rPr lang="en-US" baseline="0" dirty="0" err="1"/>
              <a:t>syntectonically</a:t>
            </a:r>
            <a:r>
              <a:rPr lang="en-US" baseline="0" dirty="0"/>
              <a:t> emplaced along </a:t>
            </a:r>
            <a:r>
              <a:rPr lang="en-US" baseline="0" dirty="0" err="1"/>
              <a:t>transtensional</a:t>
            </a:r>
            <a:r>
              <a:rPr lang="en-US" baseline="0" dirty="0"/>
              <a:t> faults.</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36</a:t>
            </a:fld>
            <a:endParaRPr lang="en-US"/>
          </a:p>
        </p:txBody>
      </p:sp>
    </p:spTree>
    <p:extLst>
      <p:ext uri="{BB962C8B-B14F-4D97-AF65-F5344CB8AC3E}">
        <p14:creationId xmlns:p14="http://schemas.microsoft.com/office/powerpoint/2010/main" val="34391627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Associated volcanic rock is</a:t>
            </a:r>
            <a:r>
              <a:rPr lang="en-US" baseline="0" dirty="0"/>
              <a:t> more </a:t>
            </a:r>
            <a:r>
              <a:rPr lang="en-US" dirty="0"/>
              <a:t>variable and widely distributed</a:t>
            </a:r>
            <a:r>
              <a:rPr lang="en-US" baseline="0" dirty="0"/>
              <a:t> on the island.</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Late</a:t>
            </a:r>
            <a:r>
              <a:rPr lang="en-US" baseline="0" dirty="0"/>
              <a:t> Cenozoic volcanic rocks are particularly well exposed near the Two Harbors campground,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as seen</a:t>
            </a:r>
            <a:r>
              <a:rPr lang="en-US" baseline="0" dirty="0"/>
              <a:t> in this Google Earth overlay of the geologic map of the area.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By the Early</a:t>
            </a:r>
            <a:r>
              <a:rPr lang="en-US" baseline="0" dirty="0"/>
              <a:t> Cenozoic </a:t>
            </a:r>
            <a:r>
              <a:rPr lang="en-US" dirty="0"/>
              <a:t>accelerated convergence</a:t>
            </a:r>
            <a:r>
              <a:rPr lang="en-US" baseline="0" dirty="0"/>
              <a:t> between the Farallon and N. American plates, the encroachment of the East Pacific Rise and the subduction of an unusually thick portion of the Farallon Plate all contributed to a nearly flat subduction angle. This resulted in several significant changes including the relocation of </a:t>
            </a:r>
            <a:r>
              <a:rPr lang="en-US" baseline="0" dirty="0" err="1"/>
              <a:t>magmatism</a:t>
            </a:r>
            <a:r>
              <a:rPr lang="en-US" baseline="0" dirty="0"/>
              <a:t> much further east,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Note also the numerous landslides (in yellow) – one of which lies directly beneath the campground! The sheared and foliated metamorphic rocks in the accretionary wedge basement are notoriously unstable.</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02F62C36-DAD7-42BB-89DE-A117E2144799}" type="slidenum">
              <a:rPr lang="en-US" smtClean="0"/>
              <a:pPr/>
              <a:t>41</a:t>
            </a:fld>
            <a:endParaRPr lang="en-US"/>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xfrm>
            <a:off x="685800" y="4343400"/>
            <a:ext cx="5486400" cy="4114800"/>
          </a:xfrm>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Decompression-generated magma not only formed </a:t>
            </a:r>
            <a:r>
              <a:rPr lang="en-US" dirty="0"/>
              <a:t>igneous</a:t>
            </a:r>
            <a:r>
              <a:rPr lang="en-US" baseline="0" dirty="0"/>
              <a:t> rock, but it was the heat source driving the circulation of hot sea water through the continental borderland. Such hydrothermal circulation dissolved silica and other compounds from wedge rocks …</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C06A6983-6D9C-44FA-9103-F1608F001B7D}" type="slidenum">
              <a:rPr lang="en-US" smtClean="0"/>
              <a:pPr/>
              <a:t>42</a:t>
            </a:fld>
            <a:endParaRPr 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xfrm>
            <a:off x="685800" y="4343400"/>
            <a:ext cx="5486400" cy="4114800"/>
          </a:xfrm>
          <a:noFill/>
          <a:ln/>
        </p:spPr>
        <p:txBody>
          <a:bodyPr/>
          <a:lstStyle/>
          <a:p>
            <a:pPr eaLnBrk="1" hangingPunct="1"/>
            <a:r>
              <a:rPr lang="en-US" dirty="0"/>
              <a:t>… </a:t>
            </a:r>
            <a:r>
              <a:rPr lang="en-US" baseline="0" dirty="0"/>
              <a:t>and reprecipitated them as countless mineralized veins throughout the island.</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Uh oh…</a:t>
            </a:r>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this rock</a:t>
            </a:r>
            <a:r>
              <a:rPr lang="en-US" baseline="0" dirty="0"/>
              <a:t> must be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C06A6983-6D9C-44FA-9103-F1608F001B7D}" type="slidenum">
              <a:rPr lang="en-US" smtClean="0"/>
              <a:pPr/>
              <a:t>45</a:t>
            </a:fld>
            <a:endParaRPr 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xfrm>
            <a:off x="685800" y="4343400"/>
            <a:ext cx="5486400" cy="4114800"/>
          </a:xfrm>
          <a:noFill/>
          <a:ln/>
        </p:spPr>
        <p:txBody>
          <a:bodyPr/>
          <a:lstStyle/>
          <a:p>
            <a:pPr eaLnBrk="1" hangingPunct="1"/>
            <a:r>
              <a:rPr lang="en-US" dirty="0"/>
              <a:t>… greywacke.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C7E05CBB-B28B-45C5-A2F2-4BF9CC906977}" type="slidenum">
              <a:rPr lang="en-US" smtClean="0"/>
              <a:pPr/>
              <a:t>46</a:t>
            </a:fld>
            <a:endParaRPr lang="en-US"/>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xfrm>
            <a:off x="685800" y="4343400"/>
            <a:ext cx="5486400" cy="4114800"/>
          </a:xfrm>
          <a:noFill/>
          <a:ln/>
        </p:spPr>
        <p:txBody>
          <a:bodyPr/>
          <a:lstStyle/>
          <a:p>
            <a:pPr eaLnBrk="1" hangingPunct="1"/>
            <a:r>
              <a:rPr lang="en-US" dirty="0"/>
              <a:t>Another consequence</a:t>
            </a:r>
            <a:r>
              <a:rPr lang="en-US" baseline="0" dirty="0"/>
              <a:t> of Late Cenozoic magmatism in the continental borderland is the deposition of diatomaceous shale in the transtensional basins.</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5C996FF1-B684-469E-9DB3-D68D8D2F1E8C}" type="slidenum">
              <a:rPr lang="en-US" smtClean="0"/>
              <a:pPr/>
              <a:t>47</a:t>
            </a:fld>
            <a:endParaRPr lang="en-US"/>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r>
              <a:rPr lang="en-US" dirty="0"/>
              <a:t>The strikingly white cliffs of diatomaceous shale are</a:t>
            </a:r>
            <a:r>
              <a:rPr lang="en-US" baseline="0" dirty="0"/>
              <a:t> probably the first rocks visitors notice upon arriving at Two Harbors by boat. The powdery rock is remarkably rich in diatoms – plant plankton that make their shells out of silica.</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4E6B17C4-8237-43AF-AAF0-647437B15879}" type="slidenum">
              <a:rPr lang="en-US" smtClean="0"/>
              <a:pPr/>
              <a:t>48</a:t>
            </a:fld>
            <a:endParaRPr lang="en-US"/>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xfrm>
            <a:off x="685800" y="4343400"/>
            <a:ext cx="5486400" cy="4114800"/>
          </a:xfrm>
          <a:noFill/>
          <a:ln/>
        </p:spPr>
        <p:txBody>
          <a:bodyPr/>
          <a:lstStyle/>
          <a:p>
            <a:pPr eaLnBrk="1" hangingPunct="1"/>
            <a:r>
              <a:rPr lang="en-US" dirty="0"/>
              <a:t>The purity of the diatomaceous shale is a function of how cut-off the transtensional basins where from the input</a:t>
            </a:r>
            <a:r>
              <a:rPr lang="en-US" baseline="0" dirty="0"/>
              <a:t> of land-derived sediment, …</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A845E27E-C92B-4C89-9749-65C5F23C0D44}" type="slidenum">
              <a:rPr lang="en-US" smtClean="0"/>
              <a:pPr/>
              <a:t>49</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xfrm>
            <a:off x="685800" y="4343400"/>
            <a:ext cx="5486400" cy="4114800"/>
          </a:xfrm>
          <a:noFill/>
          <a:ln/>
        </p:spPr>
        <p:txBody>
          <a:bodyPr/>
          <a:lstStyle/>
          <a:p>
            <a:pPr eaLnBrk="1" hangingPunct="1"/>
            <a:r>
              <a:rPr lang="en-US" dirty="0"/>
              <a:t>… and how abundant</a:t>
            </a:r>
            <a:r>
              <a:rPr lang="en-US" baseline="0" dirty="0"/>
              <a:t> diatoms where at the time, due to enhanced nutrient upwelling attributed to global cooling  and currents flowing across the </a:t>
            </a:r>
            <a:r>
              <a:rPr lang="en-US" baseline="0" dirty="0" err="1"/>
              <a:t>transpressional</a:t>
            </a:r>
            <a:r>
              <a:rPr lang="en-US" baseline="0" dirty="0"/>
              <a:t> ridges. </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r>
              <a:rPr lang="en-US" baseline="0" dirty="0"/>
              <a:t>as well as several other events </a:t>
            </a:r>
            <a:r>
              <a:rPr lang="en-US" dirty="0"/>
              <a:t>summarized</a:t>
            </a:r>
            <a:r>
              <a:rPr lang="en-US" baseline="0" dirty="0"/>
              <a:t> by the “U” in SMUT.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final</a:t>
            </a:r>
            <a:r>
              <a:rPr lang="en-US" baseline="0" dirty="0"/>
              <a:t> “T” word in our story - </a:t>
            </a:r>
            <a:r>
              <a:rPr lang="en-US" u="sng" baseline="0" dirty="0"/>
              <a:t>T</a:t>
            </a:r>
            <a:r>
              <a:rPr lang="en-US" baseline="0" dirty="0"/>
              <a:t>erracing,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F64F9-73B6-433A-95A4-3CEDF80DCD55}" type="slidenum">
              <a:rPr lang="en-US"/>
              <a:pPr/>
              <a:t>51</a:t>
            </a:fld>
            <a:endParaRPr lang="en-US"/>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pPr eaLnBrk="1" hangingPunct="1"/>
            <a:r>
              <a:rPr lang="en-US" dirty="0"/>
              <a:t>… refers to the formation of marine terraces, which are</a:t>
            </a:r>
            <a:r>
              <a:rPr lang="en-US" baseline="0" dirty="0"/>
              <a:t> uplifted wave-cut platforms. </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7A89F08E-7488-4339-A6C0-8D408C629B44}" type="slidenum">
              <a:rPr lang="en-US" smtClean="0"/>
              <a:pPr/>
              <a:t>52</a:t>
            </a:fld>
            <a:endParaRPr lang="en-US"/>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xfrm>
            <a:off x="685800" y="4343400"/>
            <a:ext cx="5486400" cy="4114800"/>
          </a:xfrm>
          <a:noFill/>
          <a:ln/>
        </p:spPr>
        <p:txBody>
          <a:bodyPr/>
          <a:lstStyle/>
          <a:p>
            <a:pPr eaLnBrk="1" hangingPunct="1"/>
            <a:r>
              <a:rPr lang="en-US" baseline="0" dirty="0"/>
              <a:t>They common throughout the continental borderland …</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but generally</a:t>
            </a:r>
            <a:r>
              <a:rPr lang="en-US" baseline="0" dirty="0"/>
              <a:t> absent on Catalina. Apparently this is due to the aforementioned instability of the fractured and foliated metamorphic rocks on Catalina. Marine terraces probably don’t last long before landslides and wave erosion destroy them. That wraps-up our introduction to the geology of Catalina Island.</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a:r>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54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u="sng" dirty="0"/>
              <a:t>U</a:t>
            </a:r>
            <a:r>
              <a:rPr lang="en-US" dirty="0"/>
              <a:t>nderplating</a:t>
            </a:r>
            <a:r>
              <a:rPr lang="en-US" baseline="0" dirty="0"/>
              <a:t> here refers to the low-angle thrusting of the Farallon Plate beneath the N. American Plate. This was accompanied by the </a:t>
            </a:r>
            <a:r>
              <a:rPr lang="en-US" u="sng" baseline="0" dirty="0"/>
              <a:t>u</a:t>
            </a:r>
            <a:r>
              <a:rPr lang="en-US" baseline="0" dirty="0"/>
              <a:t>plift of Southern California. The associated erosion </a:t>
            </a:r>
            <a:r>
              <a:rPr lang="en-US" u="sng" baseline="0" dirty="0"/>
              <a:t>u</a:t>
            </a:r>
            <a:r>
              <a:rPr lang="en-US" baseline="0" dirty="0"/>
              <a:t>n-roofed the peninsular ranges batholith (the mass of plutonic igneous rocks formed by Mesozoic subduction). That erosion left a low, somewhat </a:t>
            </a:r>
            <a:r>
              <a:rPr lang="en-US" u="sng" baseline="0" dirty="0"/>
              <a:t>u</a:t>
            </a:r>
            <a:r>
              <a:rPr lang="en-US" u="none" baseline="0" dirty="0"/>
              <a:t>ndulating </a:t>
            </a:r>
            <a:r>
              <a:rPr lang="en-US" baseline="0" dirty="0"/>
              <a:t>plane which sloped gently all the way from what today is Sonora, Mexico towards the Pacific coast. That surface allowed a vast amount of sediment to be transported west which deposited mostly in the forearc basin. Forearc thrust faults shoved some of that sediment under the leading edge of the continent along with a huge amount of wedge sediment that followed in the “wake” of the unusually thick part of the subducted Farallon Plate. As the East Pacific Rise approached the trench, the rate of sediment accumulation at the wedge would eventually taper off, however, because the subducted oceanic crust was much younger than it had been in the Mesozoic and thus carried far less sediment.</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Accretion at the wedge completely ended when the sediment-free crust of the East Pacific Rise arrived at the margin of N. America. </a:t>
            </a:r>
            <a:r>
              <a:rPr lang="en-US" dirty="0"/>
              <a:t>That meeting begins the final chapter of our saga in which we shall see</a:t>
            </a:r>
            <a:r>
              <a:rPr lang="en-US" baseline="0" dirty="0"/>
              <a:t> how all that metamorphic rock was uplifted and exposed on Catalina</a:t>
            </a:r>
            <a:r>
              <a:rPr lang="en-US" dirty="0"/>
              <a:t>. </a:t>
            </a:r>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Represented by the “T” in SMUT,</a:t>
            </a:r>
            <a:r>
              <a:rPr lang="en-US" baseline="0" dirty="0"/>
              <a:t> the Late Cenozoic arrival of the East Pacific Rise resulted in </a:t>
            </a:r>
            <a:r>
              <a:rPr lang="en-US" u="sng" baseline="0" dirty="0"/>
              <a:t>t</a:t>
            </a:r>
            <a:r>
              <a:rPr lang="en-US" baseline="0" dirty="0"/>
              <a:t>ranslational (sideways) motion to the continental borderland and the associated transtension (stretching) and transpression (squeezing). </a:t>
            </a:r>
            <a:r>
              <a:rPr lang="en-US" dirty="0"/>
              <a:t>The following animation</a:t>
            </a:r>
            <a:r>
              <a:rPr lang="en-US" baseline="0" dirty="0"/>
              <a:t> highlights the large scale plate interactions involved:</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B6FA0F-8E3A-4A7F-A2E8-AD0509BD93B5}" type="slidenum">
              <a:rPr lang="en-US"/>
              <a:pPr/>
              <a:t>9</a:t>
            </a:fld>
            <a:endParaRPr 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r>
              <a:rPr lang="en-US" dirty="0"/>
              <a:t>Because the East Pacific</a:t>
            </a:r>
            <a:r>
              <a:rPr lang="en-US" baseline="0" dirty="0"/>
              <a:t> Rise moved north as well as east, the Pacific and Farallon Plates had a northerly component superimposed on their divergence from the East Pacific Rise. The resultant motion of the Pacific Plate was therefore towards the northwest. Since this was parallel to the orientation of the trench, when the Pacific Plate arrived at the trench, the plate boundary changed from convergent to transform. As more of the Pacific Plate was brought into contact with the North American Plate, the transform plate boundary lengthened into the San Andreas Fault. The conversion to a transform plate boundary removed compressive stress on the western margin of North America, which allowed it to spread laterally while shear stress from the Pacific Plate ripped off great hunks of the North American Plate (like Baja California) and carried them to the northwest.</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526A79-272E-41D2-AD4D-09AEC8EC081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9FBC4E-BB6F-42FF-8E4B-F77A5D764EA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7FB787-C224-42B3-9509-37E5E9EBA84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4D6987-D220-4156-8EF5-4AE79B10586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99341D-DB05-4C83-BCA9-D725BCB77EE1}"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716495-FB81-4CAC-AAF3-2A82A93F6584}"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F47713-6E43-4214-96DC-50A09D3AC828}"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4B7B9FF-E9F0-458C-8DF0-6506D3C7DC5B}"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81E908D-41FF-43E2-A737-1974EF45589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EFD846A-7B26-4ABD-A5AC-C1C667F28C56}"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717D89-1DE6-4251-9DF1-0759A03F26E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E87A5D-0D3B-4C9B-8633-C72CF2314593}"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F92FCD-1674-4038-BD5F-C8A38B7ED5E6}"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2A308A-9B3F-4A6F-A3C9-B36A09B0DD85}"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32F75D-F08A-4F2A-B50D-5C7E44FA215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41CC9A-5AF0-41F3-A439-C7022267760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20AA89-F9F9-487B-9C24-8C59F900EBD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30446E9-D268-4A52-B29F-9EF8E62F327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70453E-E082-49E2-8BB7-2C3FF749504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9E2F3F9-98D3-4900-AAFB-6142DBCD8DF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2BF6F9-B37F-4445-9A2C-A8FA3DC5826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CD0B8A-879E-470B-840E-FAEE144DCBD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effectLst/>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effectLst/>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effectLst/>
                <a:latin typeface="+mn-lt"/>
              </a:defRPr>
            </a:lvl1pPr>
          </a:lstStyle>
          <a:p>
            <a:pPr>
              <a:defRPr/>
            </a:pPr>
            <a:fld id="{EC5E050B-BB3C-40CD-B81E-0645622823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effectLst/>
                <a:latin typeface="+mn-lt"/>
              </a:defRPr>
            </a:lvl1pPr>
          </a:lstStyle>
          <a:p>
            <a:pPr>
              <a:defRPr/>
            </a:pPr>
            <a:endParaRPr lang="en-US"/>
          </a:p>
        </p:txBody>
      </p:sp>
      <p:sp>
        <p:nvSpPr>
          <p:cNvPr id="286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effectLst/>
                <a:latin typeface="+mn-lt"/>
              </a:defRPr>
            </a:lvl1pPr>
          </a:lstStyle>
          <a:p>
            <a:pPr>
              <a:defRPr/>
            </a:pPr>
            <a:endParaRPr lang="en-US"/>
          </a:p>
        </p:txBody>
      </p:sp>
      <p:sp>
        <p:nvSpPr>
          <p:cNvPr id="286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effectLst/>
                <a:latin typeface="+mn-lt"/>
              </a:defRPr>
            </a:lvl1pPr>
          </a:lstStyle>
          <a:p>
            <a:pPr>
              <a:defRPr/>
            </a:pPr>
            <a:fld id="{192BD137-FAD7-4792-85A5-2DBD8F57655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Group 2"/>
          <p:cNvGraphicFramePr>
            <a:graphicFrameLocks noGrp="1"/>
          </p:cNvGraphicFramePr>
          <p:nvPr/>
        </p:nvGraphicFramePr>
        <p:xfrm>
          <a:off x="1752600" y="223838"/>
          <a:ext cx="5581650" cy="6410326"/>
        </p:xfrm>
        <a:graphic>
          <a:graphicData uri="http://schemas.openxmlformats.org/drawingml/2006/table">
            <a:tbl>
              <a:tblPr/>
              <a:tblGrid>
                <a:gridCol w="912813">
                  <a:extLst>
                    <a:ext uri="{9D8B030D-6E8A-4147-A177-3AD203B41FA5}">
                      <a16:colId xmlns:a16="http://schemas.microsoft.com/office/drawing/2014/main" val="20000"/>
                    </a:ext>
                  </a:extLst>
                </a:gridCol>
                <a:gridCol w="2754312">
                  <a:extLst>
                    <a:ext uri="{9D8B030D-6E8A-4147-A177-3AD203B41FA5}">
                      <a16:colId xmlns:a16="http://schemas.microsoft.com/office/drawing/2014/main" val="20001"/>
                    </a:ext>
                  </a:extLst>
                </a:gridCol>
                <a:gridCol w="1914525">
                  <a:extLst>
                    <a:ext uri="{9D8B030D-6E8A-4147-A177-3AD203B41FA5}">
                      <a16:colId xmlns:a16="http://schemas.microsoft.com/office/drawing/2014/main" val="20002"/>
                    </a:ext>
                  </a:extLst>
                </a:gridCol>
              </a:tblGrid>
              <a:tr h="630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EVENTS</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ERA</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Translation</a:t>
                      </a:r>
                      <a:endParaRPr kumimoji="0" lang="en-US" sz="10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Transtension, Transpression</a:t>
                      </a:r>
                      <a:endParaRPr kumimoji="0" lang="en-US" sz="10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Terracing</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LATE CENOZOIC</a:t>
                      </a:r>
                      <a:endParaRPr kumimoji="0" lang="en-US" sz="2400" b="0"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Under-plating</a:t>
                      </a:r>
                      <a:endParaRPr kumimoji="0" lang="en-US" sz="10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Uplift</a:t>
                      </a:r>
                      <a:endParaRPr kumimoji="0" lang="en-US" sz="10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Un-roofing</a:t>
                      </a:r>
                      <a:endParaRPr kumimoji="0" lang="en-US" sz="10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Undulating</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0000"/>
                          </a:solidFill>
                          <a:effectLst/>
                          <a:latin typeface="Arial" charset="0"/>
                          <a:ea typeface="Times New Roman" pitchFamily="18" charset="0"/>
                          <a:cs typeface="Arial" charset="0"/>
                        </a:rPr>
                        <a:t>EARLY CENOZOIC</a:t>
                      </a:r>
                      <a:endParaRPr kumimoji="0" lang="en-US" sz="2400" b="0" i="0" u="none" strike="noStrike" cap="none" normalizeH="0" baseline="0" dirty="0">
                        <a:ln>
                          <a:noFill/>
                        </a:ln>
                        <a:solidFill>
                          <a:srgbClr val="FF0000"/>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46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Magmatic Madness</a:t>
                      </a:r>
                      <a:endParaRPr kumimoji="0" lang="en-US" sz="16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Metamorphism</a:t>
                      </a:r>
                      <a:endParaRPr kumimoji="0" lang="en-US" sz="16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0000"/>
                          </a:solidFill>
                          <a:effectLst/>
                          <a:latin typeface="Arial" charset="0"/>
                          <a:ea typeface="Times New Roman" pitchFamily="18" charset="0"/>
                          <a:cs typeface="Arial" charset="0"/>
                        </a:rPr>
                        <a:t>MESOZOIC</a:t>
                      </a:r>
                      <a:endParaRPr kumimoji="0" lang="en-US" sz="2400" b="0" i="0" u="none" strike="noStrike" cap="none" normalizeH="0" baseline="0" dirty="0">
                        <a:ln>
                          <a:noFill/>
                        </a:ln>
                        <a:solidFill>
                          <a:srgbClr val="FF0000"/>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Stable Shelf Sedimentation</a:t>
                      </a:r>
                      <a:endParaRPr kumimoji="0" lang="en-US" sz="16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PALEOZOIC</a:t>
                      </a:r>
                      <a:endParaRPr kumimoji="0" lang="en-US" sz="16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 name="WordArt 32"/>
          <p:cNvSpPr>
            <a:spLocks noChangeArrowheads="1" noChangeShapeType="1" noTextEdit="1"/>
          </p:cNvSpPr>
          <p:nvPr/>
        </p:nvSpPr>
        <p:spPr bwMode="auto">
          <a:xfrm rot="-5400000">
            <a:off x="1909762" y="1214438"/>
            <a:ext cx="638175"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T</a:t>
            </a:r>
          </a:p>
        </p:txBody>
      </p:sp>
      <p:sp>
        <p:nvSpPr>
          <p:cNvPr id="5" name="WordArt 33"/>
          <p:cNvSpPr>
            <a:spLocks noChangeArrowheads="1" noChangeShapeType="1" noTextEdit="1"/>
          </p:cNvSpPr>
          <p:nvPr/>
        </p:nvSpPr>
        <p:spPr bwMode="auto">
          <a:xfrm rot="-5400000">
            <a:off x="1971675" y="2676525"/>
            <a:ext cx="514350"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U</a:t>
            </a:r>
          </a:p>
        </p:txBody>
      </p:sp>
      <p:sp>
        <p:nvSpPr>
          <p:cNvPr id="6" name="WordArt 34"/>
          <p:cNvSpPr>
            <a:spLocks noChangeArrowheads="1" noChangeShapeType="1" noTextEdit="1"/>
          </p:cNvSpPr>
          <p:nvPr/>
        </p:nvSpPr>
        <p:spPr bwMode="auto">
          <a:xfrm rot="-5400000">
            <a:off x="1909762" y="4186238"/>
            <a:ext cx="638175"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M</a:t>
            </a:r>
          </a:p>
        </p:txBody>
      </p:sp>
      <p:sp>
        <p:nvSpPr>
          <p:cNvPr id="7" name="WordArt 35"/>
          <p:cNvSpPr>
            <a:spLocks noChangeArrowheads="1" noChangeShapeType="1" noTextEdit="1"/>
          </p:cNvSpPr>
          <p:nvPr/>
        </p:nvSpPr>
        <p:spPr bwMode="auto">
          <a:xfrm rot="-5400000">
            <a:off x="1909762" y="5557838"/>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S</a:t>
            </a:r>
          </a:p>
        </p:txBody>
      </p:sp>
      <p:sp>
        <p:nvSpPr>
          <p:cNvPr id="8" name="Down Arrow 7"/>
          <p:cNvSpPr/>
          <p:nvPr/>
        </p:nvSpPr>
        <p:spPr bwMode="auto">
          <a:xfrm rot="10800000">
            <a:off x="1191489" y="2355273"/>
            <a:ext cx="443345" cy="27432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9" name="TextBox 8"/>
          <p:cNvSpPr txBox="1"/>
          <p:nvPr/>
        </p:nvSpPr>
        <p:spPr>
          <a:xfrm rot="16200000">
            <a:off x="-617231" y="3519055"/>
            <a:ext cx="3054042" cy="461665"/>
          </a:xfrm>
          <a:prstGeom prst="rect">
            <a:avLst/>
          </a:prstGeom>
          <a:noFill/>
        </p:spPr>
        <p:txBody>
          <a:bodyPr wrap="none" rtlCol="0">
            <a:spAutoFit/>
          </a:bodyPr>
          <a:lstStyle/>
          <a:p>
            <a:pPr algn="ctr"/>
            <a:r>
              <a:rPr lang="en-US" b="1" dirty="0">
                <a:solidFill>
                  <a:srgbClr val="FF0000"/>
                </a:solidFill>
                <a:effectLst/>
                <a:latin typeface="Arial" pitchFamily="34" charset="0"/>
                <a:cs typeface="Arial" pitchFamily="34" charset="0"/>
              </a:rPr>
              <a:t>Subduction flattens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LATE CENOZOIC.jpg"/>
          <p:cNvPicPr>
            <a:picLocks noChangeAspect="1"/>
          </p:cNvPicPr>
          <p:nvPr/>
        </p:nvPicPr>
        <p:blipFill>
          <a:blip r:embed="rId3" cstate="print"/>
          <a:srcRect t="9655"/>
          <a:stretch>
            <a:fillRect/>
          </a:stretch>
        </p:blipFill>
        <p:spPr>
          <a:xfrm>
            <a:off x="-101851" y="4161304"/>
            <a:ext cx="13040611" cy="2788136"/>
          </a:xfrm>
          <a:prstGeom prst="rect">
            <a:avLst/>
          </a:prstGeom>
        </p:spPr>
      </p:pic>
      <p:graphicFrame>
        <p:nvGraphicFramePr>
          <p:cNvPr id="6" name="Group 2"/>
          <p:cNvGraphicFramePr>
            <a:graphicFrameLocks noGrp="1"/>
          </p:cNvGraphicFramePr>
          <p:nvPr>
            <p:extLst>
              <p:ext uri="{D42A27DB-BD31-4B8C-83A1-F6EECF244321}">
                <p14:modId xmlns:p14="http://schemas.microsoft.com/office/powerpoint/2010/main" val="3892491586"/>
              </p:ext>
            </p:extLst>
          </p:nvPr>
        </p:nvGraphicFramePr>
        <p:xfrm>
          <a:off x="1752600" y="661440"/>
          <a:ext cx="5581650" cy="1444625"/>
        </p:xfrm>
        <a:graphic>
          <a:graphicData uri="http://schemas.openxmlformats.org/drawingml/2006/table">
            <a:tbl>
              <a:tblPr/>
              <a:tblGrid>
                <a:gridCol w="912813">
                  <a:extLst>
                    <a:ext uri="{9D8B030D-6E8A-4147-A177-3AD203B41FA5}">
                      <a16:colId xmlns:a16="http://schemas.microsoft.com/office/drawing/2014/main" val="20000"/>
                    </a:ext>
                  </a:extLst>
                </a:gridCol>
                <a:gridCol w="2793691">
                  <a:extLst>
                    <a:ext uri="{9D8B030D-6E8A-4147-A177-3AD203B41FA5}">
                      <a16:colId xmlns:a16="http://schemas.microsoft.com/office/drawing/2014/main" val="20001"/>
                    </a:ext>
                  </a:extLst>
                </a:gridCol>
                <a:gridCol w="1875146">
                  <a:extLst>
                    <a:ext uri="{9D8B030D-6E8A-4147-A177-3AD203B41FA5}">
                      <a16:colId xmlns:a16="http://schemas.microsoft.com/office/drawing/2014/main" val="20002"/>
                    </a:ext>
                  </a:extLst>
                </a:gridCol>
              </a:tblGrid>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Termination of subduction, Thermal expansion, Tilting, Translation, Transtension, Transpression, Terracing</a:t>
                      </a:r>
                      <a:endParaRPr kumimoji="0" lang="en-US" sz="16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LATE CENOZOIC</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 name="WordArt 32"/>
          <p:cNvSpPr>
            <a:spLocks noChangeArrowheads="1" noChangeShapeType="1" noTextEdit="1"/>
          </p:cNvSpPr>
          <p:nvPr/>
        </p:nvSpPr>
        <p:spPr bwMode="auto">
          <a:xfrm rot="-5400000">
            <a:off x="1909763" y="1088160"/>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T</a:t>
            </a:r>
          </a:p>
        </p:txBody>
      </p:sp>
      <p:cxnSp>
        <p:nvCxnSpPr>
          <p:cNvPr id="9" name="Straight Arrow Connector 8"/>
          <p:cNvCxnSpPr/>
          <p:nvPr/>
        </p:nvCxnSpPr>
        <p:spPr bwMode="auto">
          <a:xfrm>
            <a:off x="822960" y="3810000"/>
            <a:ext cx="60960" cy="102108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sp>
        <p:nvSpPr>
          <p:cNvPr id="13" name="TextBox 12"/>
          <p:cNvSpPr txBox="1"/>
          <p:nvPr/>
        </p:nvSpPr>
        <p:spPr>
          <a:xfrm>
            <a:off x="137160" y="3444875"/>
            <a:ext cx="1310640" cy="400110"/>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Trench</a:t>
            </a:r>
          </a:p>
        </p:txBody>
      </p:sp>
      <p:cxnSp>
        <p:nvCxnSpPr>
          <p:cNvPr id="14" name="Straight Arrow Connector 13"/>
          <p:cNvCxnSpPr/>
          <p:nvPr/>
        </p:nvCxnSpPr>
        <p:spPr bwMode="auto">
          <a:xfrm flipH="1">
            <a:off x="1325880" y="3825240"/>
            <a:ext cx="1005840" cy="111252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sp>
        <p:nvSpPr>
          <p:cNvPr id="18" name="TextBox 17"/>
          <p:cNvSpPr txBox="1"/>
          <p:nvPr/>
        </p:nvSpPr>
        <p:spPr>
          <a:xfrm>
            <a:off x="1752600" y="3381682"/>
            <a:ext cx="2956560" cy="400110"/>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East Pacific Rise</a:t>
            </a:r>
          </a:p>
        </p:txBody>
      </p:sp>
      <p:sp>
        <p:nvSpPr>
          <p:cNvPr id="23" name="TextBox 22"/>
          <p:cNvSpPr txBox="1"/>
          <p:nvPr/>
        </p:nvSpPr>
        <p:spPr>
          <a:xfrm rot="21267970">
            <a:off x="-60960" y="5365710"/>
            <a:ext cx="1310640" cy="707886"/>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Pacific Plate</a:t>
            </a:r>
          </a:p>
        </p:txBody>
      </p:sp>
      <p:sp>
        <p:nvSpPr>
          <p:cNvPr id="24" name="TextBox 23"/>
          <p:cNvSpPr txBox="1"/>
          <p:nvPr/>
        </p:nvSpPr>
        <p:spPr>
          <a:xfrm rot="414264">
            <a:off x="1519462" y="5553000"/>
            <a:ext cx="2336373" cy="707886"/>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Farallon Plate remnant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LATE CENOZOIC.jpg"/>
          <p:cNvPicPr>
            <a:picLocks noChangeAspect="1"/>
          </p:cNvPicPr>
          <p:nvPr/>
        </p:nvPicPr>
        <p:blipFill>
          <a:blip r:embed="rId3" cstate="print"/>
          <a:srcRect t="9655"/>
          <a:stretch>
            <a:fillRect/>
          </a:stretch>
        </p:blipFill>
        <p:spPr>
          <a:xfrm>
            <a:off x="-101851" y="4161304"/>
            <a:ext cx="13040611" cy="2788136"/>
          </a:xfrm>
          <a:prstGeom prst="rect">
            <a:avLst/>
          </a:prstGeom>
        </p:spPr>
      </p:pic>
      <p:graphicFrame>
        <p:nvGraphicFramePr>
          <p:cNvPr id="6" name="Group 2"/>
          <p:cNvGraphicFramePr>
            <a:graphicFrameLocks noGrp="1"/>
          </p:cNvGraphicFramePr>
          <p:nvPr>
            <p:extLst>
              <p:ext uri="{D42A27DB-BD31-4B8C-83A1-F6EECF244321}">
                <p14:modId xmlns:p14="http://schemas.microsoft.com/office/powerpoint/2010/main" val="3373873743"/>
              </p:ext>
            </p:extLst>
          </p:nvPr>
        </p:nvGraphicFramePr>
        <p:xfrm>
          <a:off x="1752600" y="666478"/>
          <a:ext cx="5581650" cy="1444625"/>
        </p:xfrm>
        <a:graphic>
          <a:graphicData uri="http://schemas.openxmlformats.org/drawingml/2006/table">
            <a:tbl>
              <a:tblPr/>
              <a:tblGrid>
                <a:gridCol w="912813">
                  <a:extLst>
                    <a:ext uri="{9D8B030D-6E8A-4147-A177-3AD203B41FA5}">
                      <a16:colId xmlns:a16="http://schemas.microsoft.com/office/drawing/2014/main" val="20000"/>
                    </a:ext>
                  </a:extLst>
                </a:gridCol>
                <a:gridCol w="2793691">
                  <a:extLst>
                    <a:ext uri="{9D8B030D-6E8A-4147-A177-3AD203B41FA5}">
                      <a16:colId xmlns:a16="http://schemas.microsoft.com/office/drawing/2014/main" val="20001"/>
                    </a:ext>
                  </a:extLst>
                </a:gridCol>
                <a:gridCol w="1875146">
                  <a:extLst>
                    <a:ext uri="{9D8B030D-6E8A-4147-A177-3AD203B41FA5}">
                      <a16:colId xmlns:a16="http://schemas.microsoft.com/office/drawing/2014/main" val="20002"/>
                    </a:ext>
                  </a:extLst>
                </a:gridCol>
              </a:tblGrid>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Termination of subduction</a:t>
                      </a: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 Thermal expansion, Tilting, Translation, Transtension, Transpression, Terracing</a:t>
                      </a:r>
                      <a:endParaRPr kumimoji="0" lang="en-US" sz="16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LATE CENOZOIC</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 name="WordArt 32"/>
          <p:cNvSpPr>
            <a:spLocks noChangeArrowheads="1" noChangeShapeType="1" noTextEdit="1"/>
          </p:cNvSpPr>
          <p:nvPr/>
        </p:nvSpPr>
        <p:spPr bwMode="auto">
          <a:xfrm rot="-5400000">
            <a:off x="1909763" y="1093198"/>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T</a:t>
            </a:r>
          </a:p>
        </p:txBody>
      </p:sp>
      <p:cxnSp>
        <p:nvCxnSpPr>
          <p:cNvPr id="14" name="Straight Arrow Connector 13"/>
          <p:cNvCxnSpPr/>
          <p:nvPr/>
        </p:nvCxnSpPr>
        <p:spPr bwMode="auto">
          <a:xfrm flipH="1">
            <a:off x="1325880" y="3825240"/>
            <a:ext cx="1005840" cy="111252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sp>
        <p:nvSpPr>
          <p:cNvPr id="18" name="TextBox 17"/>
          <p:cNvSpPr txBox="1"/>
          <p:nvPr/>
        </p:nvSpPr>
        <p:spPr>
          <a:xfrm>
            <a:off x="1151708" y="3090932"/>
            <a:ext cx="2549434" cy="707886"/>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Formation of oceanic crust ends</a:t>
            </a:r>
          </a:p>
        </p:txBody>
      </p:sp>
      <p:sp>
        <p:nvSpPr>
          <p:cNvPr id="27" name="Freeform 26"/>
          <p:cNvSpPr/>
          <p:nvPr/>
        </p:nvSpPr>
        <p:spPr bwMode="auto">
          <a:xfrm>
            <a:off x="4358641" y="5516880"/>
            <a:ext cx="4666956" cy="516988"/>
          </a:xfrm>
          <a:custGeom>
            <a:avLst/>
            <a:gdLst>
              <a:gd name="connsiteX0" fmla="*/ 0 w 4130040"/>
              <a:gd name="connsiteY0" fmla="*/ 0 h 502920"/>
              <a:gd name="connsiteX1" fmla="*/ 2514600 w 4130040"/>
              <a:gd name="connsiteY1" fmla="*/ 259080 h 502920"/>
              <a:gd name="connsiteX2" fmla="*/ 4130040 w 4130040"/>
              <a:gd name="connsiteY2" fmla="*/ 502920 h 502920"/>
              <a:gd name="connsiteX3" fmla="*/ 4130040 w 4130040"/>
              <a:gd name="connsiteY3" fmla="*/ 502920 h 502920"/>
              <a:gd name="connsiteX0" fmla="*/ 0 w 3992880"/>
              <a:gd name="connsiteY0" fmla="*/ 0 h 563880"/>
              <a:gd name="connsiteX1" fmla="*/ 2377440 w 3992880"/>
              <a:gd name="connsiteY1" fmla="*/ 320040 h 563880"/>
              <a:gd name="connsiteX2" fmla="*/ 3992880 w 3992880"/>
              <a:gd name="connsiteY2" fmla="*/ 563880 h 563880"/>
              <a:gd name="connsiteX3" fmla="*/ 3992880 w 3992880"/>
              <a:gd name="connsiteY3" fmla="*/ 563880 h 563880"/>
              <a:gd name="connsiteX0" fmla="*/ 0 w 3992880"/>
              <a:gd name="connsiteY0" fmla="*/ 0 h 563880"/>
              <a:gd name="connsiteX1" fmla="*/ 2377440 w 3992880"/>
              <a:gd name="connsiteY1" fmla="*/ 320040 h 563880"/>
              <a:gd name="connsiteX2" fmla="*/ 3992880 w 3992880"/>
              <a:gd name="connsiteY2" fmla="*/ 563880 h 563880"/>
              <a:gd name="connsiteX3" fmla="*/ 3992880 w 3992880"/>
              <a:gd name="connsiteY3" fmla="*/ 563880 h 563880"/>
              <a:gd name="connsiteX0" fmla="*/ 0 w 4495800"/>
              <a:gd name="connsiteY0" fmla="*/ 0 h 655320"/>
              <a:gd name="connsiteX1" fmla="*/ 2880360 w 4495800"/>
              <a:gd name="connsiteY1" fmla="*/ 411480 h 655320"/>
              <a:gd name="connsiteX2" fmla="*/ 4495800 w 4495800"/>
              <a:gd name="connsiteY2" fmla="*/ 655320 h 655320"/>
              <a:gd name="connsiteX3" fmla="*/ 4495800 w 4495800"/>
              <a:gd name="connsiteY3" fmla="*/ 655320 h 655320"/>
              <a:gd name="connsiteX0" fmla="*/ 0 w 4495800"/>
              <a:gd name="connsiteY0" fmla="*/ 0 h 655320"/>
              <a:gd name="connsiteX1" fmla="*/ 2011680 w 4495800"/>
              <a:gd name="connsiteY1" fmla="*/ 320040 h 655320"/>
              <a:gd name="connsiteX2" fmla="*/ 4495800 w 4495800"/>
              <a:gd name="connsiteY2" fmla="*/ 655320 h 655320"/>
              <a:gd name="connsiteX3" fmla="*/ 4495800 w 4495800"/>
              <a:gd name="connsiteY3" fmla="*/ 655320 h 655320"/>
              <a:gd name="connsiteX0" fmla="*/ 0 w 4495800"/>
              <a:gd name="connsiteY0" fmla="*/ 0 h 655320"/>
              <a:gd name="connsiteX1" fmla="*/ 2026920 w 4495800"/>
              <a:gd name="connsiteY1" fmla="*/ 289560 h 655320"/>
              <a:gd name="connsiteX2" fmla="*/ 4495800 w 4495800"/>
              <a:gd name="connsiteY2" fmla="*/ 655320 h 655320"/>
              <a:gd name="connsiteX3" fmla="*/ 4495800 w 4495800"/>
              <a:gd name="connsiteY3" fmla="*/ 655320 h 655320"/>
              <a:gd name="connsiteX0" fmla="*/ 0 w 4495800"/>
              <a:gd name="connsiteY0" fmla="*/ 0 h 655320"/>
              <a:gd name="connsiteX1" fmla="*/ 2026920 w 4495800"/>
              <a:gd name="connsiteY1" fmla="*/ 289560 h 655320"/>
              <a:gd name="connsiteX2" fmla="*/ 4495800 w 4495800"/>
              <a:gd name="connsiteY2" fmla="*/ 655320 h 655320"/>
              <a:gd name="connsiteX3" fmla="*/ 4495800 w 4495800"/>
              <a:gd name="connsiteY3" fmla="*/ 655320 h 655320"/>
              <a:gd name="connsiteX0" fmla="*/ 0 w 4495800"/>
              <a:gd name="connsiteY0" fmla="*/ 0 h 655320"/>
              <a:gd name="connsiteX1" fmla="*/ 2026920 w 4495800"/>
              <a:gd name="connsiteY1" fmla="*/ 289560 h 655320"/>
              <a:gd name="connsiteX2" fmla="*/ 4495800 w 4495800"/>
              <a:gd name="connsiteY2" fmla="*/ 655320 h 655320"/>
              <a:gd name="connsiteX3" fmla="*/ 4495800 w 4495800"/>
              <a:gd name="connsiteY3" fmla="*/ 655320 h 655320"/>
              <a:gd name="connsiteX0" fmla="*/ 0 w 4495800"/>
              <a:gd name="connsiteY0" fmla="*/ 0 h 670560"/>
              <a:gd name="connsiteX1" fmla="*/ 2026920 w 4495800"/>
              <a:gd name="connsiteY1" fmla="*/ 289560 h 670560"/>
              <a:gd name="connsiteX2" fmla="*/ 4495800 w 4495800"/>
              <a:gd name="connsiteY2" fmla="*/ 655320 h 670560"/>
              <a:gd name="connsiteX3" fmla="*/ 4206240 w 4495800"/>
              <a:gd name="connsiteY3" fmla="*/ 670560 h 670560"/>
              <a:gd name="connsiteX0" fmla="*/ 0 w 4495800"/>
              <a:gd name="connsiteY0" fmla="*/ 0 h 670560"/>
              <a:gd name="connsiteX1" fmla="*/ 2026920 w 4495800"/>
              <a:gd name="connsiteY1" fmla="*/ 289560 h 670560"/>
              <a:gd name="connsiteX2" fmla="*/ 4495800 w 4495800"/>
              <a:gd name="connsiteY2" fmla="*/ 655320 h 670560"/>
              <a:gd name="connsiteX3" fmla="*/ 4206240 w 4495800"/>
              <a:gd name="connsiteY3" fmla="*/ 670560 h 670560"/>
              <a:gd name="connsiteX0" fmla="*/ 0 w 4318000"/>
              <a:gd name="connsiteY0" fmla="*/ 0 h 670560"/>
              <a:gd name="connsiteX1" fmla="*/ 2026920 w 4318000"/>
              <a:gd name="connsiteY1" fmla="*/ 289560 h 670560"/>
              <a:gd name="connsiteX2" fmla="*/ 3566160 w 4318000"/>
              <a:gd name="connsiteY2" fmla="*/ 320040 h 670560"/>
              <a:gd name="connsiteX3" fmla="*/ 4206240 w 4318000"/>
              <a:gd name="connsiteY3" fmla="*/ 670560 h 670560"/>
              <a:gd name="connsiteX0" fmla="*/ 0 w 4409440"/>
              <a:gd name="connsiteY0" fmla="*/ 0 h 563880"/>
              <a:gd name="connsiteX1" fmla="*/ 2026920 w 4409440"/>
              <a:gd name="connsiteY1" fmla="*/ 289560 h 563880"/>
              <a:gd name="connsiteX2" fmla="*/ 3566160 w 4409440"/>
              <a:gd name="connsiteY2" fmla="*/ 320040 h 563880"/>
              <a:gd name="connsiteX3" fmla="*/ 4297680 w 4409440"/>
              <a:gd name="connsiteY3" fmla="*/ 563880 h 563880"/>
              <a:gd name="connsiteX0" fmla="*/ 0 w 4297680"/>
              <a:gd name="connsiteY0" fmla="*/ 0 h 563880"/>
              <a:gd name="connsiteX1" fmla="*/ 2026920 w 4297680"/>
              <a:gd name="connsiteY1" fmla="*/ 289560 h 563880"/>
              <a:gd name="connsiteX2" fmla="*/ 3566160 w 4297680"/>
              <a:gd name="connsiteY2" fmla="*/ 32004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1082040 w 4297680"/>
              <a:gd name="connsiteY1" fmla="*/ 137160 h 563880"/>
              <a:gd name="connsiteX2" fmla="*/ 2987040 w 4297680"/>
              <a:gd name="connsiteY2" fmla="*/ 365760 h 563880"/>
              <a:gd name="connsiteX3" fmla="*/ 4297680 w 4297680"/>
              <a:gd name="connsiteY3" fmla="*/ 563880 h 563880"/>
              <a:gd name="connsiteX0" fmla="*/ 0 w 4297680"/>
              <a:gd name="connsiteY0" fmla="*/ 0 h 563880"/>
              <a:gd name="connsiteX1" fmla="*/ 1082040 w 4297680"/>
              <a:gd name="connsiteY1" fmla="*/ 137160 h 563880"/>
              <a:gd name="connsiteX2" fmla="*/ 2987040 w 4297680"/>
              <a:gd name="connsiteY2" fmla="*/ 365760 h 563880"/>
              <a:gd name="connsiteX3" fmla="*/ 4297680 w 4297680"/>
              <a:gd name="connsiteY3" fmla="*/ 563880 h 563880"/>
              <a:gd name="connsiteX0" fmla="*/ 0 w 4297680"/>
              <a:gd name="connsiteY0" fmla="*/ 0 h 563880"/>
              <a:gd name="connsiteX1" fmla="*/ 1082040 w 4297680"/>
              <a:gd name="connsiteY1" fmla="*/ 137160 h 563880"/>
              <a:gd name="connsiteX2" fmla="*/ 2987040 w 4297680"/>
              <a:gd name="connsiteY2" fmla="*/ 365760 h 563880"/>
              <a:gd name="connsiteX3" fmla="*/ 4297680 w 4297680"/>
              <a:gd name="connsiteY3" fmla="*/ 563880 h 563880"/>
              <a:gd name="connsiteX0" fmla="*/ 0 w 4297680"/>
              <a:gd name="connsiteY0" fmla="*/ 0 h 553720"/>
              <a:gd name="connsiteX1" fmla="*/ 1082040 w 4297680"/>
              <a:gd name="connsiteY1" fmla="*/ 137160 h 553720"/>
              <a:gd name="connsiteX2" fmla="*/ 2987040 w 4297680"/>
              <a:gd name="connsiteY2" fmla="*/ 365760 h 553720"/>
              <a:gd name="connsiteX3" fmla="*/ 4297680 w 4297680"/>
              <a:gd name="connsiteY3" fmla="*/ 475957 h 553720"/>
              <a:gd name="connsiteX0" fmla="*/ 0 w 4297680"/>
              <a:gd name="connsiteY0" fmla="*/ 0 h 553720"/>
              <a:gd name="connsiteX1" fmla="*/ 1082040 w 4297680"/>
              <a:gd name="connsiteY1" fmla="*/ 137160 h 553720"/>
              <a:gd name="connsiteX2" fmla="*/ 2987040 w 4297680"/>
              <a:gd name="connsiteY2" fmla="*/ 365760 h 553720"/>
              <a:gd name="connsiteX3" fmla="*/ 4297680 w 4297680"/>
              <a:gd name="connsiteY3" fmla="*/ 475957 h 553720"/>
              <a:gd name="connsiteX0" fmla="*/ 0 w 4297680"/>
              <a:gd name="connsiteY0" fmla="*/ 0 h 536135"/>
              <a:gd name="connsiteX1" fmla="*/ 1082040 w 4297680"/>
              <a:gd name="connsiteY1" fmla="*/ 137160 h 536135"/>
              <a:gd name="connsiteX2" fmla="*/ 2992901 w 4297680"/>
              <a:gd name="connsiteY2" fmla="*/ 348175 h 536135"/>
              <a:gd name="connsiteX3" fmla="*/ 4297680 w 4297680"/>
              <a:gd name="connsiteY3" fmla="*/ 475957 h 536135"/>
              <a:gd name="connsiteX0" fmla="*/ 0 w 4297680"/>
              <a:gd name="connsiteY0" fmla="*/ 0 h 475957"/>
              <a:gd name="connsiteX1" fmla="*/ 1082040 w 4297680"/>
              <a:gd name="connsiteY1" fmla="*/ 137160 h 475957"/>
              <a:gd name="connsiteX2" fmla="*/ 2992901 w 4297680"/>
              <a:gd name="connsiteY2" fmla="*/ 348175 h 475957"/>
              <a:gd name="connsiteX3" fmla="*/ 4297680 w 4297680"/>
              <a:gd name="connsiteY3" fmla="*/ 475957 h 475957"/>
              <a:gd name="connsiteX0" fmla="*/ 0 w 4297680"/>
              <a:gd name="connsiteY0" fmla="*/ 0 h 475957"/>
              <a:gd name="connsiteX1" fmla="*/ 1082040 w 4297680"/>
              <a:gd name="connsiteY1" fmla="*/ 137160 h 475957"/>
              <a:gd name="connsiteX2" fmla="*/ 2992901 w 4297680"/>
              <a:gd name="connsiteY2" fmla="*/ 348175 h 475957"/>
              <a:gd name="connsiteX3" fmla="*/ 4297680 w 4297680"/>
              <a:gd name="connsiteY3" fmla="*/ 475957 h 475957"/>
              <a:gd name="connsiteX0" fmla="*/ 0 w 4297680"/>
              <a:gd name="connsiteY0" fmla="*/ 0 h 475957"/>
              <a:gd name="connsiteX1" fmla="*/ 1082040 w 4297680"/>
              <a:gd name="connsiteY1" fmla="*/ 137160 h 475957"/>
              <a:gd name="connsiteX2" fmla="*/ 2992901 w 4297680"/>
              <a:gd name="connsiteY2" fmla="*/ 348175 h 475957"/>
              <a:gd name="connsiteX3" fmla="*/ 4297680 w 4297680"/>
              <a:gd name="connsiteY3" fmla="*/ 475957 h 475957"/>
              <a:gd name="connsiteX0" fmla="*/ 0 w 4561449"/>
              <a:gd name="connsiteY0" fmla="*/ 0 h 516988"/>
              <a:gd name="connsiteX1" fmla="*/ 1082040 w 4561449"/>
              <a:gd name="connsiteY1" fmla="*/ 137160 h 516988"/>
              <a:gd name="connsiteX2" fmla="*/ 2992901 w 4561449"/>
              <a:gd name="connsiteY2" fmla="*/ 348175 h 516988"/>
              <a:gd name="connsiteX3" fmla="*/ 4561449 w 4561449"/>
              <a:gd name="connsiteY3" fmla="*/ 516988 h 516988"/>
              <a:gd name="connsiteX0" fmla="*/ 0 w 4666956"/>
              <a:gd name="connsiteY0" fmla="*/ 0 h 516988"/>
              <a:gd name="connsiteX1" fmla="*/ 1082040 w 4666956"/>
              <a:gd name="connsiteY1" fmla="*/ 137160 h 516988"/>
              <a:gd name="connsiteX2" fmla="*/ 2992901 w 4666956"/>
              <a:gd name="connsiteY2" fmla="*/ 348175 h 516988"/>
              <a:gd name="connsiteX3" fmla="*/ 4666956 w 4666956"/>
              <a:gd name="connsiteY3" fmla="*/ 516988 h 516988"/>
            </a:gdLst>
            <a:ahLst/>
            <a:cxnLst>
              <a:cxn ang="0">
                <a:pos x="connsiteX0" y="connsiteY0"/>
              </a:cxn>
              <a:cxn ang="0">
                <a:pos x="connsiteX1" y="connsiteY1"/>
              </a:cxn>
              <a:cxn ang="0">
                <a:pos x="connsiteX2" y="connsiteY2"/>
              </a:cxn>
              <a:cxn ang="0">
                <a:pos x="connsiteX3" y="connsiteY3"/>
              </a:cxn>
            </a:cxnLst>
            <a:rect l="l" t="t" r="r" b="b"/>
            <a:pathLst>
              <a:path w="4666956" h="516988">
                <a:moveTo>
                  <a:pt x="0" y="0"/>
                </a:moveTo>
                <a:lnTo>
                  <a:pt x="1082040" y="137160"/>
                </a:lnTo>
                <a:lnTo>
                  <a:pt x="2992901" y="348175"/>
                </a:lnTo>
                <a:cubicBezTo>
                  <a:pt x="3513015" y="407181"/>
                  <a:pt x="3883072" y="449775"/>
                  <a:pt x="4666956" y="516988"/>
                </a:cubicBezTo>
              </a:path>
            </a:pathLst>
          </a:custGeom>
          <a:noFill/>
          <a:ln w="228600" cap="flat" cmpd="thinThick" algn="ctr">
            <a:solidFill>
              <a:schemeClr val="tx1"/>
            </a:solidFill>
            <a:prstDash val="sysDot"/>
            <a:round/>
            <a:headEnd type="none" w="med" len="med"/>
            <a:tailEnd type="triangl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28" name="TextBox 27"/>
          <p:cNvSpPr txBox="1"/>
          <p:nvPr/>
        </p:nvSpPr>
        <p:spPr>
          <a:xfrm rot="378071">
            <a:off x="4780905" y="5959657"/>
            <a:ext cx="3514210" cy="400110"/>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Path of Farallon Plate</a:t>
            </a:r>
          </a:p>
        </p:txBody>
      </p:sp>
      <p:sp>
        <p:nvSpPr>
          <p:cNvPr id="29" name="TextBox 28"/>
          <p:cNvSpPr txBox="1"/>
          <p:nvPr/>
        </p:nvSpPr>
        <p:spPr>
          <a:xfrm rot="21267970">
            <a:off x="-60960" y="5365710"/>
            <a:ext cx="1310640" cy="707886"/>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Pacific Plate</a:t>
            </a:r>
          </a:p>
        </p:txBody>
      </p:sp>
      <p:sp>
        <p:nvSpPr>
          <p:cNvPr id="30" name="TextBox 29"/>
          <p:cNvSpPr txBox="1"/>
          <p:nvPr/>
        </p:nvSpPr>
        <p:spPr>
          <a:xfrm rot="414264">
            <a:off x="1454146" y="5464428"/>
            <a:ext cx="2336373" cy="1015663"/>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Farallon Plate remnant</a:t>
            </a:r>
          </a:p>
          <a:p>
            <a:pPr algn="ctr"/>
            <a:r>
              <a:rPr lang="en-US" sz="2000" b="1" dirty="0">
                <a:solidFill>
                  <a:schemeClr val="tx1"/>
                </a:solidFill>
                <a:latin typeface="Arial" pitchFamily="34" charset="0"/>
                <a:cs typeface="Arial" pitchFamily="34" charset="0"/>
              </a:rPr>
              <a:t>(Monterey Plate)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LATE CENOZOIC.jpg"/>
          <p:cNvPicPr>
            <a:picLocks noChangeAspect="1"/>
          </p:cNvPicPr>
          <p:nvPr/>
        </p:nvPicPr>
        <p:blipFill>
          <a:blip r:embed="rId3" cstate="print"/>
          <a:srcRect t="9655"/>
          <a:stretch>
            <a:fillRect/>
          </a:stretch>
        </p:blipFill>
        <p:spPr>
          <a:xfrm>
            <a:off x="-542801" y="3911600"/>
            <a:ext cx="9741629" cy="2082800"/>
          </a:xfrm>
          <a:prstGeom prst="rect">
            <a:avLst/>
          </a:prstGeom>
        </p:spPr>
      </p:pic>
      <p:graphicFrame>
        <p:nvGraphicFramePr>
          <p:cNvPr id="6" name="Group 2"/>
          <p:cNvGraphicFramePr>
            <a:graphicFrameLocks noGrp="1"/>
          </p:cNvGraphicFramePr>
          <p:nvPr>
            <p:extLst>
              <p:ext uri="{D42A27DB-BD31-4B8C-83A1-F6EECF244321}">
                <p14:modId xmlns:p14="http://schemas.microsoft.com/office/powerpoint/2010/main" val="978692997"/>
              </p:ext>
            </p:extLst>
          </p:nvPr>
        </p:nvGraphicFramePr>
        <p:xfrm>
          <a:off x="1752600" y="302202"/>
          <a:ext cx="5581650" cy="1444625"/>
        </p:xfrm>
        <a:graphic>
          <a:graphicData uri="http://schemas.openxmlformats.org/drawingml/2006/table">
            <a:tbl>
              <a:tblPr/>
              <a:tblGrid>
                <a:gridCol w="912813">
                  <a:extLst>
                    <a:ext uri="{9D8B030D-6E8A-4147-A177-3AD203B41FA5}">
                      <a16:colId xmlns:a16="http://schemas.microsoft.com/office/drawing/2014/main" val="20000"/>
                    </a:ext>
                  </a:extLst>
                </a:gridCol>
                <a:gridCol w="2807339">
                  <a:extLst>
                    <a:ext uri="{9D8B030D-6E8A-4147-A177-3AD203B41FA5}">
                      <a16:colId xmlns:a16="http://schemas.microsoft.com/office/drawing/2014/main" val="20001"/>
                    </a:ext>
                  </a:extLst>
                </a:gridCol>
                <a:gridCol w="1861498">
                  <a:extLst>
                    <a:ext uri="{9D8B030D-6E8A-4147-A177-3AD203B41FA5}">
                      <a16:colId xmlns:a16="http://schemas.microsoft.com/office/drawing/2014/main" val="20002"/>
                    </a:ext>
                  </a:extLst>
                </a:gridCol>
              </a:tblGrid>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Termination of subduction, </a:t>
                      </a: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Thermal expansion, Tilting,</a:t>
                      </a: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 Translation, Transtension, Transpression, Terracing</a:t>
                      </a:r>
                      <a:endParaRPr kumimoji="0" lang="en-US" sz="16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LATE CENOZOIC</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 name="WordArt 32"/>
          <p:cNvSpPr>
            <a:spLocks noChangeArrowheads="1" noChangeShapeType="1" noTextEdit="1"/>
          </p:cNvSpPr>
          <p:nvPr/>
        </p:nvSpPr>
        <p:spPr bwMode="auto">
          <a:xfrm rot="-5400000">
            <a:off x="1909763" y="728922"/>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T</a:t>
            </a:r>
          </a:p>
        </p:txBody>
      </p:sp>
      <p:sp>
        <p:nvSpPr>
          <p:cNvPr id="13" name="Rectangle 12"/>
          <p:cNvSpPr/>
          <p:nvPr/>
        </p:nvSpPr>
        <p:spPr bwMode="auto">
          <a:xfrm>
            <a:off x="-355600" y="5473701"/>
            <a:ext cx="10401300" cy="1384299"/>
          </a:xfrm>
          <a:prstGeom prst="rect">
            <a:avLst/>
          </a:prstGeom>
          <a:solidFill>
            <a:srgbClr val="FE5E0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27" name="Freeform 26"/>
          <p:cNvSpPr/>
          <p:nvPr/>
        </p:nvSpPr>
        <p:spPr bwMode="auto">
          <a:xfrm>
            <a:off x="3431541" y="5008879"/>
            <a:ext cx="5445760" cy="680721"/>
          </a:xfrm>
          <a:custGeom>
            <a:avLst/>
            <a:gdLst>
              <a:gd name="connsiteX0" fmla="*/ 0 w 4130040"/>
              <a:gd name="connsiteY0" fmla="*/ 0 h 502920"/>
              <a:gd name="connsiteX1" fmla="*/ 2514600 w 4130040"/>
              <a:gd name="connsiteY1" fmla="*/ 259080 h 502920"/>
              <a:gd name="connsiteX2" fmla="*/ 4130040 w 4130040"/>
              <a:gd name="connsiteY2" fmla="*/ 502920 h 502920"/>
              <a:gd name="connsiteX3" fmla="*/ 4130040 w 4130040"/>
              <a:gd name="connsiteY3" fmla="*/ 502920 h 502920"/>
              <a:gd name="connsiteX0" fmla="*/ 0 w 3992880"/>
              <a:gd name="connsiteY0" fmla="*/ 0 h 563880"/>
              <a:gd name="connsiteX1" fmla="*/ 2377440 w 3992880"/>
              <a:gd name="connsiteY1" fmla="*/ 320040 h 563880"/>
              <a:gd name="connsiteX2" fmla="*/ 3992880 w 3992880"/>
              <a:gd name="connsiteY2" fmla="*/ 563880 h 563880"/>
              <a:gd name="connsiteX3" fmla="*/ 3992880 w 3992880"/>
              <a:gd name="connsiteY3" fmla="*/ 563880 h 563880"/>
              <a:gd name="connsiteX0" fmla="*/ 0 w 3992880"/>
              <a:gd name="connsiteY0" fmla="*/ 0 h 563880"/>
              <a:gd name="connsiteX1" fmla="*/ 2377440 w 3992880"/>
              <a:gd name="connsiteY1" fmla="*/ 320040 h 563880"/>
              <a:gd name="connsiteX2" fmla="*/ 3992880 w 3992880"/>
              <a:gd name="connsiteY2" fmla="*/ 563880 h 563880"/>
              <a:gd name="connsiteX3" fmla="*/ 3992880 w 3992880"/>
              <a:gd name="connsiteY3" fmla="*/ 563880 h 563880"/>
              <a:gd name="connsiteX0" fmla="*/ 0 w 4495800"/>
              <a:gd name="connsiteY0" fmla="*/ 0 h 655320"/>
              <a:gd name="connsiteX1" fmla="*/ 2880360 w 4495800"/>
              <a:gd name="connsiteY1" fmla="*/ 411480 h 655320"/>
              <a:gd name="connsiteX2" fmla="*/ 4495800 w 4495800"/>
              <a:gd name="connsiteY2" fmla="*/ 655320 h 655320"/>
              <a:gd name="connsiteX3" fmla="*/ 4495800 w 4495800"/>
              <a:gd name="connsiteY3" fmla="*/ 655320 h 655320"/>
              <a:gd name="connsiteX0" fmla="*/ 0 w 4495800"/>
              <a:gd name="connsiteY0" fmla="*/ 0 h 655320"/>
              <a:gd name="connsiteX1" fmla="*/ 2011680 w 4495800"/>
              <a:gd name="connsiteY1" fmla="*/ 320040 h 655320"/>
              <a:gd name="connsiteX2" fmla="*/ 4495800 w 4495800"/>
              <a:gd name="connsiteY2" fmla="*/ 655320 h 655320"/>
              <a:gd name="connsiteX3" fmla="*/ 4495800 w 4495800"/>
              <a:gd name="connsiteY3" fmla="*/ 655320 h 655320"/>
              <a:gd name="connsiteX0" fmla="*/ 0 w 4495800"/>
              <a:gd name="connsiteY0" fmla="*/ 0 h 655320"/>
              <a:gd name="connsiteX1" fmla="*/ 2026920 w 4495800"/>
              <a:gd name="connsiteY1" fmla="*/ 289560 h 655320"/>
              <a:gd name="connsiteX2" fmla="*/ 4495800 w 4495800"/>
              <a:gd name="connsiteY2" fmla="*/ 655320 h 655320"/>
              <a:gd name="connsiteX3" fmla="*/ 4495800 w 4495800"/>
              <a:gd name="connsiteY3" fmla="*/ 655320 h 655320"/>
              <a:gd name="connsiteX0" fmla="*/ 0 w 4495800"/>
              <a:gd name="connsiteY0" fmla="*/ 0 h 655320"/>
              <a:gd name="connsiteX1" fmla="*/ 2026920 w 4495800"/>
              <a:gd name="connsiteY1" fmla="*/ 289560 h 655320"/>
              <a:gd name="connsiteX2" fmla="*/ 4495800 w 4495800"/>
              <a:gd name="connsiteY2" fmla="*/ 655320 h 655320"/>
              <a:gd name="connsiteX3" fmla="*/ 4495800 w 4495800"/>
              <a:gd name="connsiteY3" fmla="*/ 655320 h 655320"/>
              <a:gd name="connsiteX0" fmla="*/ 0 w 4495800"/>
              <a:gd name="connsiteY0" fmla="*/ 0 h 655320"/>
              <a:gd name="connsiteX1" fmla="*/ 2026920 w 4495800"/>
              <a:gd name="connsiteY1" fmla="*/ 289560 h 655320"/>
              <a:gd name="connsiteX2" fmla="*/ 4495800 w 4495800"/>
              <a:gd name="connsiteY2" fmla="*/ 655320 h 655320"/>
              <a:gd name="connsiteX3" fmla="*/ 4495800 w 4495800"/>
              <a:gd name="connsiteY3" fmla="*/ 655320 h 655320"/>
              <a:gd name="connsiteX0" fmla="*/ 0 w 4495800"/>
              <a:gd name="connsiteY0" fmla="*/ 0 h 670560"/>
              <a:gd name="connsiteX1" fmla="*/ 2026920 w 4495800"/>
              <a:gd name="connsiteY1" fmla="*/ 289560 h 670560"/>
              <a:gd name="connsiteX2" fmla="*/ 4495800 w 4495800"/>
              <a:gd name="connsiteY2" fmla="*/ 655320 h 670560"/>
              <a:gd name="connsiteX3" fmla="*/ 4206240 w 4495800"/>
              <a:gd name="connsiteY3" fmla="*/ 670560 h 670560"/>
              <a:gd name="connsiteX0" fmla="*/ 0 w 4495800"/>
              <a:gd name="connsiteY0" fmla="*/ 0 h 670560"/>
              <a:gd name="connsiteX1" fmla="*/ 2026920 w 4495800"/>
              <a:gd name="connsiteY1" fmla="*/ 289560 h 670560"/>
              <a:gd name="connsiteX2" fmla="*/ 4495800 w 4495800"/>
              <a:gd name="connsiteY2" fmla="*/ 655320 h 670560"/>
              <a:gd name="connsiteX3" fmla="*/ 4206240 w 4495800"/>
              <a:gd name="connsiteY3" fmla="*/ 670560 h 670560"/>
              <a:gd name="connsiteX0" fmla="*/ 0 w 4318000"/>
              <a:gd name="connsiteY0" fmla="*/ 0 h 670560"/>
              <a:gd name="connsiteX1" fmla="*/ 2026920 w 4318000"/>
              <a:gd name="connsiteY1" fmla="*/ 289560 h 670560"/>
              <a:gd name="connsiteX2" fmla="*/ 3566160 w 4318000"/>
              <a:gd name="connsiteY2" fmla="*/ 320040 h 670560"/>
              <a:gd name="connsiteX3" fmla="*/ 4206240 w 4318000"/>
              <a:gd name="connsiteY3" fmla="*/ 670560 h 670560"/>
              <a:gd name="connsiteX0" fmla="*/ 0 w 4409440"/>
              <a:gd name="connsiteY0" fmla="*/ 0 h 563880"/>
              <a:gd name="connsiteX1" fmla="*/ 2026920 w 4409440"/>
              <a:gd name="connsiteY1" fmla="*/ 289560 h 563880"/>
              <a:gd name="connsiteX2" fmla="*/ 3566160 w 4409440"/>
              <a:gd name="connsiteY2" fmla="*/ 320040 h 563880"/>
              <a:gd name="connsiteX3" fmla="*/ 4297680 w 4409440"/>
              <a:gd name="connsiteY3" fmla="*/ 563880 h 563880"/>
              <a:gd name="connsiteX0" fmla="*/ 0 w 4297680"/>
              <a:gd name="connsiteY0" fmla="*/ 0 h 563880"/>
              <a:gd name="connsiteX1" fmla="*/ 2026920 w 4297680"/>
              <a:gd name="connsiteY1" fmla="*/ 289560 h 563880"/>
              <a:gd name="connsiteX2" fmla="*/ 3566160 w 4297680"/>
              <a:gd name="connsiteY2" fmla="*/ 32004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1082040 w 4297680"/>
              <a:gd name="connsiteY1" fmla="*/ 137160 h 563880"/>
              <a:gd name="connsiteX2" fmla="*/ 2987040 w 4297680"/>
              <a:gd name="connsiteY2" fmla="*/ 365760 h 563880"/>
              <a:gd name="connsiteX3" fmla="*/ 4297680 w 4297680"/>
              <a:gd name="connsiteY3" fmla="*/ 563880 h 563880"/>
              <a:gd name="connsiteX0" fmla="*/ 0 w 4297680"/>
              <a:gd name="connsiteY0" fmla="*/ 0 h 563880"/>
              <a:gd name="connsiteX1" fmla="*/ 1082040 w 4297680"/>
              <a:gd name="connsiteY1" fmla="*/ 137160 h 563880"/>
              <a:gd name="connsiteX2" fmla="*/ 2987040 w 4297680"/>
              <a:gd name="connsiteY2" fmla="*/ 365760 h 563880"/>
              <a:gd name="connsiteX3" fmla="*/ 4297680 w 4297680"/>
              <a:gd name="connsiteY3" fmla="*/ 563880 h 563880"/>
              <a:gd name="connsiteX0" fmla="*/ 0 w 4297680"/>
              <a:gd name="connsiteY0" fmla="*/ 0 h 563880"/>
              <a:gd name="connsiteX1" fmla="*/ 1082040 w 4297680"/>
              <a:gd name="connsiteY1" fmla="*/ 137160 h 563880"/>
              <a:gd name="connsiteX2" fmla="*/ 2987040 w 4297680"/>
              <a:gd name="connsiteY2" fmla="*/ 365760 h 563880"/>
              <a:gd name="connsiteX3" fmla="*/ 4297680 w 4297680"/>
              <a:gd name="connsiteY3" fmla="*/ 563880 h 563880"/>
              <a:gd name="connsiteX0" fmla="*/ 0 w 4297680"/>
              <a:gd name="connsiteY0" fmla="*/ 0 h 553720"/>
              <a:gd name="connsiteX1" fmla="*/ 1082040 w 4297680"/>
              <a:gd name="connsiteY1" fmla="*/ 137160 h 553720"/>
              <a:gd name="connsiteX2" fmla="*/ 2987040 w 4297680"/>
              <a:gd name="connsiteY2" fmla="*/ 365760 h 553720"/>
              <a:gd name="connsiteX3" fmla="*/ 4297680 w 4297680"/>
              <a:gd name="connsiteY3" fmla="*/ 475957 h 553720"/>
              <a:gd name="connsiteX0" fmla="*/ 0 w 4297680"/>
              <a:gd name="connsiteY0" fmla="*/ 0 h 553720"/>
              <a:gd name="connsiteX1" fmla="*/ 1082040 w 4297680"/>
              <a:gd name="connsiteY1" fmla="*/ 137160 h 553720"/>
              <a:gd name="connsiteX2" fmla="*/ 2987040 w 4297680"/>
              <a:gd name="connsiteY2" fmla="*/ 365760 h 553720"/>
              <a:gd name="connsiteX3" fmla="*/ 4297680 w 4297680"/>
              <a:gd name="connsiteY3" fmla="*/ 475957 h 553720"/>
              <a:gd name="connsiteX0" fmla="*/ 0 w 4297680"/>
              <a:gd name="connsiteY0" fmla="*/ 0 h 536135"/>
              <a:gd name="connsiteX1" fmla="*/ 1082040 w 4297680"/>
              <a:gd name="connsiteY1" fmla="*/ 137160 h 536135"/>
              <a:gd name="connsiteX2" fmla="*/ 2992901 w 4297680"/>
              <a:gd name="connsiteY2" fmla="*/ 348175 h 536135"/>
              <a:gd name="connsiteX3" fmla="*/ 4297680 w 4297680"/>
              <a:gd name="connsiteY3" fmla="*/ 475957 h 536135"/>
              <a:gd name="connsiteX0" fmla="*/ 0 w 4297680"/>
              <a:gd name="connsiteY0" fmla="*/ 0 h 475957"/>
              <a:gd name="connsiteX1" fmla="*/ 1082040 w 4297680"/>
              <a:gd name="connsiteY1" fmla="*/ 137160 h 475957"/>
              <a:gd name="connsiteX2" fmla="*/ 2992901 w 4297680"/>
              <a:gd name="connsiteY2" fmla="*/ 348175 h 475957"/>
              <a:gd name="connsiteX3" fmla="*/ 4297680 w 4297680"/>
              <a:gd name="connsiteY3" fmla="*/ 475957 h 475957"/>
              <a:gd name="connsiteX0" fmla="*/ 0 w 4297680"/>
              <a:gd name="connsiteY0" fmla="*/ 0 h 475957"/>
              <a:gd name="connsiteX1" fmla="*/ 1082040 w 4297680"/>
              <a:gd name="connsiteY1" fmla="*/ 137160 h 475957"/>
              <a:gd name="connsiteX2" fmla="*/ 2992901 w 4297680"/>
              <a:gd name="connsiteY2" fmla="*/ 348175 h 475957"/>
              <a:gd name="connsiteX3" fmla="*/ 4297680 w 4297680"/>
              <a:gd name="connsiteY3" fmla="*/ 475957 h 475957"/>
              <a:gd name="connsiteX0" fmla="*/ 0 w 4297680"/>
              <a:gd name="connsiteY0" fmla="*/ 0 h 475957"/>
              <a:gd name="connsiteX1" fmla="*/ 1082040 w 4297680"/>
              <a:gd name="connsiteY1" fmla="*/ 137160 h 475957"/>
              <a:gd name="connsiteX2" fmla="*/ 2992901 w 4297680"/>
              <a:gd name="connsiteY2" fmla="*/ 348175 h 475957"/>
              <a:gd name="connsiteX3" fmla="*/ 4297680 w 4297680"/>
              <a:gd name="connsiteY3" fmla="*/ 475957 h 475957"/>
              <a:gd name="connsiteX0" fmla="*/ 0 w 4561449"/>
              <a:gd name="connsiteY0" fmla="*/ 0 h 516988"/>
              <a:gd name="connsiteX1" fmla="*/ 1082040 w 4561449"/>
              <a:gd name="connsiteY1" fmla="*/ 137160 h 516988"/>
              <a:gd name="connsiteX2" fmla="*/ 2992901 w 4561449"/>
              <a:gd name="connsiteY2" fmla="*/ 348175 h 516988"/>
              <a:gd name="connsiteX3" fmla="*/ 4561449 w 4561449"/>
              <a:gd name="connsiteY3" fmla="*/ 516988 h 516988"/>
              <a:gd name="connsiteX0" fmla="*/ 0 w 4666956"/>
              <a:gd name="connsiteY0" fmla="*/ 0 h 516988"/>
              <a:gd name="connsiteX1" fmla="*/ 1082040 w 4666956"/>
              <a:gd name="connsiteY1" fmla="*/ 137160 h 516988"/>
              <a:gd name="connsiteX2" fmla="*/ 2992901 w 4666956"/>
              <a:gd name="connsiteY2" fmla="*/ 348175 h 516988"/>
              <a:gd name="connsiteX3" fmla="*/ 4666956 w 4666956"/>
              <a:gd name="connsiteY3" fmla="*/ 516988 h 516988"/>
              <a:gd name="connsiteX0" fmla="*/ 0 w 4666956"/>
              <a:gd name="connsiteY0" fmla="*/ 0 h 516988"/>
              <a:gd name="connsiteX1" fmla="*/ 1082040 w 4666956"/>
              <a:gd name="connsiteY1" fmla="*/ 137160 h 516988"/>
              <a:gd name="connsiteX2" fmla="*/ 2992901 w 4666956"/>
              <a:gd name="connsiteY2" fmla="*/ 348175 h 516988"/>
              <a:gd name="connsiteX3" fmla="*/ 4666956 w 4666956"/>
              <a:gd name="connsiteY3" fmla="*/ 516988 h 516988"/>
              <a:gd name="connsiteX0" fmla="*/ 0 w 4816882"/>
              <a:gd name="connsiteY0" fmla="*/ 0 h 636460"/>
              <a:gd name="connsiteX1" fmla="*/ 1082040 w 4816882"/>
              <a:gd name="connsiteY1" fmla="*/ 137160 h 636460"/>
              <a:gd name="connsiteX2" fmla="*/ 2992901 w 4816882"/>
              <a:gd name="connsiteY2" fmla="*/ 348175 h 636460"/>
              <a:gd name="connsiteX3" fmla="*/ 4816882 w 4816882"/>
              <a:gd name="connsiteY3" fmla="*/ 636460 h 636460"/>
              <a:gd name="connsiteX0" fmla="*/ 0 w 4591994"/>
              <a:gd name="connsiteY0" fmla="*/ 0 h 582155"/>
              <a:gd name="connsiteX1" fmla="*/ 1082040 w 4591994"/>
              <a:gd name="connsiteY1" fmla="*/ 137160 h 582155"/>
              <a:gd name="connsiteX2" fmla="*/ 2992901 w 4591994"/>
              <a:gd name="connsiteY2" fmla="*/ 348175 h 582155"/>
              <a:gd name="connsiteX3" fmla="*/ 4591994 w 4591994"/>
              <a:gd name="connsiteY3" fmla="*/ 582155 h 582155"/>
              <a:gd name="connsiteX0" fmla="*/ 0 w 4591994"/>
              <a:gd name="connsiteY0" fmla="*/ 0 h 582155"/>
              <a:gd name="connsiteX1" fmla="*/ 1082040 w 4591994"/>
              <a:gd name="connsiteY1" fmla="*/ 137160 h 582155"/>
              <a:gd name="connsiteX2" fmla="*/ 2992901 w 4591994"/>
              <a:gd name="connsiteY2" fmla="*/ 348175 h 582155"/>
              <a:gd name="connsiteX3" fmla="*/ 4591994 w 4591994"/>
              <a:gd name="connsiteY3" fmla="*/ 582155 h 582155"/>
              <a:gd name="connsiteX0" fmla="*/ 0 w 4591994"/>
              <a:gd name="connsiteY0" fmla="*/ 0 h 582155"/>
              <a:gd name="connsiteX1" fmla="*/ 1082040 w 4591994"/>
              <a:gd name="connsiteY1" fmla="*/ 137160 h 582155"/>
              <a:gd name="connsiteX2" fmla="*/ 2992901 w 4591994"/>
              <a:gd name="connsiteY2" fmla="*/ 348175 h 582155"/>
              <a:gd name="connsiteX3" fmla="*/ 4591994 w 4591994"/>
              <a:gd name="connsiteY3" fmla="*/ 582155 h 582155"/>
            </a:gdLst>
            <a:ahLst/>
            <a:cxnLst>
              <a:cxn ang="0">
                <a:pos x="connsiteX0" y="connsiteY0"/>
              </a:cxn>
              <a:cxn ang="0">
                <a:pos x="connsiteX1" y="connsiteY1"/>
              </a:cxn>
              <a:cxn ang="0">
                <a:pos x="connsiteX2" y="connsiteY2"/>
              </a:cxn>
              <a:cxn ang="0">
                <a:pos x="connsiteX3" y="connsiteY3"/>
              </a:cxn>
            </a:cxnLst>
            <a:rect l="l" t="t" r="r" b="b"/>
            <a:pathLst>
              <a:path w="4591994" h="582155">
                <a:moveTo>
                  <a:pt x="0" y="0"/>
                </a:moveTo>
                <a:lnTo>
                  <a:pt x="1082040" y="137160"/>
                </a:lnTo>
                <a:lnTo>
                  <a:pt x="2992901" y="348175"/>
                </a:lnTo>
                <a:cubicBezTo>
                  <a:pt x="3513015" y="407181"/>
                  <a:pt x="4032998" y="449776"/>
                  <a:pt x="4591994" y="582155"/>
                </a:cubicBezTo>
              </a:path>
            </a:pathLst>
          </a:custGeom>
          <a:noFill/>
          <a:ln w="177800" cap="flat" cmpd="thinThick" algn="ctr">
            <a:solidFill>
              <a:schemeClr val="tx1"/>
            </a:solidFill>
            <a:prstDash val="sysDot"/>
            <a:round/>
            <a:headEnd type="none" w="med" len="med"/>
            <a:tailEnd type="triangl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15" name="Up Arrow 14"/>
          <p:cNvSpPr/>
          <p:nvPr/>
        </p:nvSpPr>
        <p:spPr bwMode="auto">
          <a:xfrm>
            <a:off x="3499757" y="5630636"/>
            <a:ext cx="2830286" cy="990600"/>
          </a:xfrm>
          <a:prstGeom prst="upArrow">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Mantle upwelling</a:t>
            </a:r>
          </a:p>
        </p:txBody>
      </p:sp>
      <p:sp>
        <p:nvSpPr>
          <p:cNvPr id="28" name="TextBox 27"/>
          <p:cNvSpPr txBox="1"/>
          <p:nvPr/>
        </p:nvSpPr>
        <p:spPr>
          <a:xfrm rot="378071">
            <a:off x="4989548" y="5456875"/>
            <a:ext cx="3514210" cy="400110"/>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Path of Farallon Plate</a:t>
            </a:r>
          </a:p>
        </p:txBody>
      </p:sp>
      <p:cxnSp>
        <p:nvCxnSpPr>
          <p:cNvPr id="16" name="Straight Arrow Connector 15"/>
          <p:cNvCxnSpPr/>
          <p:nvPr/>
        </p:nvCxnSpPr>
        <p:spPr bwMode="auto">
          <a:xfrm flipH="1">
            <a:off x="6705601" y="3581400"/>
            <a:ext cx="838199" cy="1164771"/>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sp>
        <p:nvSpPr>
          <p:cNvPr id="20" name="TextBox 19"/>
          <p:cNvSpPr txBox="1"/>
          <p:nvPr/>
        </p:nvSpPr>
        <p:spPr>
          <a:xfrm>
            <a:off x="7391398" y="3152487"/>
            <a:ext cx="1349829" cy="584775"/>
          </a:xfrm>
          <a:prstGeom prst="rect">
            <a:avLst/>
          </a:prstGeom>
          <a:noFill/>
        </p:spPr>
        <p:txBody>
          <a:bodyPr wrap="square" rtlCol="0">
            <a:spAutoFit/>
          </a:bodyPr>
          <a:lstStyle/>
          <a:p>
            <a:pPr algn="ctr"/>
            <a:r>
              <a:rPr lang="en-US" sz="1600" b="1" dirty="0">
                <a:solidFill>
                  <a:schemeClr val="tx1"/>
                </a:solidFill>
                <a:latin typeface="Arial" pitchFamily="34" charset="0"/>
                <a:cs typeface="Arial" pitchFamily="34" charset="0"/>
              </a:rPr>
              <a:t>“anchor” removed</a:t>
            </a:r>
          </a:p>
        </p:txBody>
      </p:sp>
      <p:sp>
        <p:nvSpPr>
          <p:cNvPr id="21" name="TextBox 20"/>
          <p:cNvSpPr txBox="1"/>
          <p:nvPr/>
        </p:nvSpPr>
        <p:spPr>
          <a:xfrm>
            <a:off x="5468521" y="3076285"/>
            <a:ext cx="1694278" cy="584775"/>
          </a:xfrm>
          <a:prstGeom prst="rect">
            <a:avLst/>
          </a:prstGeom>
          <a:noFill/>
        </p:spPr>
        <p:txBody>
          <a:bodyPr wrap="square" rtlCol="0">
            <a:spAutoFit/>
          </a:bodyPr>
          <a:lstStyle/>
          <a:p>
            <a:pPr algn="ctr"/>
            <a:r>
              <a:rPr lang="en-US" sz="1600" b="1" dirty="0">
                <a:solidFill>
                  <a:schemeClr val="tx1"/>
                </a:solidFill>
                <a:latin typeface="Arial" pitchFamily="34" charset="0"/>
                <a:cs typeface="Arial" pitchFamily="34" charset="0"/>
              </a:rPr>
              <a:t>Greatest buoyancy</a:t>
            </a:r>
          </a:p>
        </p:txBody>
      </p:sp>
      <p:sp>
        <p:nvSpPr>
          <p:cNvPr id="12" name="Left Brace 11"/>
          <p:cNvSpPr/>
          <p:nvPr/>
        </p:nvSpPr>
        <p:spPr bwMode="auto">
          <a:xfrm rot="5400000">
            <a:off x="6267450" y="3088822"/>
            <a:ext cx="136069" cy="1197429"/>
          </a:xfrm>
          <a:prstGeom prst="leftBrace">
            <a:avLst>
              <a:gd name="adj1" fmla="val 50793"/>
              <a:gd name="adj2" fmla="val 50000"/>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cxnSp>
        <p:nvCxnSpPr>
          <p:cNvPr id="25" name="Straight Arrow Connector 24"/>
          <p:cNvCxnSpPr/>
          <p:nvPr/>
        </p:nvCxnSpPr>
        <p:spPr bwMode="auto">
          <a:xfrm>
            <a:off x="3995057" y="3668486"/>
            <a:ext cx="1948543" cy="1121228"/>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cxnSp>
        <p:nvCxnSpPr>
          <p:cNvPr id="30" name="Straight Arrow Connector 29"/>
          <p:cNvCxnSpPr/>
          <p:nvPr/>
        </p:nvCxnSpPr>
        <p:spPr bwMode="auto">
          <a:xfrm>
            <a:off x="3907971" y="3712029"/>
            <a:ext cx="794658" cy="1034142"/>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cxnSp>
        <p:nvCxnSpPr>
          <p:cNvPr id="40" name="Straight Arrow Connector 39"/>
          <p:cNvCxnSpPr/>
          <p:nvPr/>
        </p:nvCxnSpPr>
        <p:spPr bwMode="auto">
          <a:xfrm flipH="1">
            <a:off x="3254829" y="3733800"/>
            <a:ext cx="544285" cy="892629"/>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sp>
        <p:nvSpPr>
          <p:cNvPr id="43" name="TextBox 42"/>
          <p:cNvSpPr txBox="1"/>
          <p:nvPr/>
        </p:nvSpPr>
        <p:spPr>
          <a:xfrm>
            <a:off x="2318658" y="3152487"/>
            <a:ext cx="2111828" cy="584775"/>
          </a:xfrm>
          <a:prstGeom prst="rect">
            <a:avLst/>
          </a:prstGeom>
          <a:noFill/>
        </p:spPr>
        <p:txBody>
          <a:bodyPr wrap="square" rtlCol="0">
            <a:spAutoFit/>
          </a:bodyPr>
          <a:lstStyle/>
          <a:p>
            <a:pPr algn="ctr"/>
            <a:r>
              <a:rPr lang="en-US" sz="1600" b="1" dirty="0">
                <a:solidFill>
                  <a:schemeClr val="tx1"/>
                </a:solidFill>
                <a:latin typeface="Arial" pitchFamily="34" charset="0"/>
                <a:cs typeface="Arial" pitchFamily="34" charset="0"/>
              </a:rPr>
              <a:t>Thermal expansion &amp; plasticity</a:t>
            </a:r>
          </a:p>
        </p:txBody>
      </p:sp>
      <p:cxnSp>
        <p:nvCxnSpPr>
          <p:cNvPr id="44" name="Straight Arrow Connector 43"/>
          <p:cNvCxnSpPr/>
          <p:nvPr/>
        </p:nvCxnSpPr>
        <p:spPr bwMode="auto">
          <a:xfrm flipH="1" flipV="1">
            <a:off x="7010400" y="4909458"/>
            <a:ext cx="598714" cy="97971"/>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sp>
        <p:nvSpPr>
          <p:cNvPr id="48" name="TextBox 47"/>
          <p:cNvSpPr txBox="1"/>
          <p:nvPr/>
        </p:nvSpPr>
        <p:spPr>
          <a:xfrm>
            <a:off x="7471492" y="4696731"/>
            <a:ext cx="1041136" cy="584775"/>
          </a:xfrm>
          <a:prstGeom prst="rect">
            <a:avLst/>
          </a:prstGeom>
          <a:noFill/>
        </p:spPr>
        <p:txBody>
          <a:bodyPr wrap="square" rtlCol="0">
            <a:spAutoFit/>
          </a:bodyPr>
          <a:lstStyle/>
          <a:p>
            <a:pPr algn="ctr"/>
            <a:r>
              <a:rPr lang="en-US" sz="1600" b="1" dirty="0">
                <a:solidFill>
                  <a:schemeClr val="tx1"/>
                </a:solidFill>
                <a:latin typeface="Arial" pitchFamily="34" charset="0"/>
                <a:cs typeface="Arial" pitchFamily="34" charset="0"/>
              </a:rPr>
              <a:t>buoyant  schist</a:t>
            </a:r>
          </a:p>
        </p:txBody>
      </p:sp>
      <p:sp>
        <p:nvSpPr>
          <p:cNvPr id="51" name="TextBox 50"/>
          <p:cNvSpPr txBox="1"/>
          <p:nvPr/>
        </p:nvSpPr>
        <p:spPr>
          <a:xfrm>
            <a:off x="7275547" y="3836758"/>
            <a:ext cx="1247965" cy="276999"/>
          </a:xfrm>
          <a:prstGeom prst="rect">
            <a:avLst/>
          </a:prstGeom>
          <a:noFill/>
        </p:spPr>
        <p:txBody>
          <a:bodyPr wrap="square" rtlCol="0">
            <a:spAutoFit/>
          </a:bodyPr>
          <a:lstStyle/>
          <a:p>
            <a:pPr algn="ctr"/>
            <a:r>
              <a:rPr lang="en-US" sz="1200" b="1" i="1" dirty="0">
                <a:solidFill>
                  <a:schemeClr val="tx1"/>
                </a:solidFill>
                <a:latin typeface="Arial" pitchFamily="34" charset="0"/>
                <a:cs typeface="Arial" pitchFamily="34" charset="0"/>
              </a:rPr>
              <a:t>Salton Trough</a:t>
            </a:r>
          </a:p>
        </p:txBody>
      </p:sp>
      <p:sp>
        <p:nvSpPr>
          <p:cNvPr id="55" name="Left Arrow 54"/>
          <p:cNvSpPr/>
          <p:nvPr/>
        </p:nvSpPr>
        <p:spPr bwMode="auto">
          <a:xfrm rot="5400000">
            <a:off x="5973717" y="2309587"/>
            <a:ext cx="680720" cy="858520"/>
          </a:xfrm>
          <a:prstGeom prst="leftArrow">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56" name="Text Box 3"/>
          <p:cNvSpPr txBox="1">
            <a:spLocks noChangeArrowheads="1"/>
          </p:cNvSpPr>
          <p:nvPr/>
        </p:nvSpPr>
        <p:spPr bwMode="auto">
          <a:xfrm>
            <a:off x="4672148" y="2457998"/>
            <a:ext cx="1412966" cy="707886"/>
          </a:xfrm>
          <a:prstGeom prst="rect">
            <a:avLst/>
          </a:prstGeom>
          <a:noFill/>
          <a:ln w="38100">
            <a:noFill/>
            <a:miter lim="800000"/>
            <a:headEnd/>
            <a:tailEnd/>
          </a:ln>
          <a:effectLst/>
        </p:spPr>
        <p:txBody>
          <a:bodyPr wrap="square">
            <a:spAutoFit/>
          </a:bodyPr>
          <a:lstStyle/>
          <a:p>
            <a:pPr algn="ctr">
              <a:spcBef>
                <a:spcPct val="50000"/>
              </a:spcBef>
            </a:pPr>
            <a:r>
              <a:rPr lang="en-US" sz="2000" b="1" dirty="0">
                <a:solidFill>
                  <a:srgbClr val="009E47"/>
                </a:solidFill>
                <a:latin typeface="Arial" pitchFamily="34" charset="0"/>
                <a:cs typeface="Arial" pitchFamily="34" charset="0"/>
              </a:rPr>
              <a:t>Uplift of PRB</a:t>
            </a:r>
          </a:p>
        </p:txBody>
      </p:sp>
      <p:sp>
        <p:nvSpPr>
          <p:cNvPr id="57" name="Left Arrow 56"/>
          <p:cNvSpPr/>
          <p:nvPr/>
        </p:nvSpPr>
        <p:spPr bwMode="auto">
          <a:xfrm rot="5400000">
            <a:off x="4311468" y="2495369"/>
            <a:ext cx="521064" cy="646612"/>
          </a:xfrm>
          <a:prstGeom prst="leftArrow">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58" name="TextBox 57"/>
          <p:cNvSpPr txBox="1"/>
          <p:nvPr/>
        </p:nvSpPr>
        <p:spPr>
          <a:xfrm rot="21349422">
            <a:off x="4570701" y="3700379"/>
            <a:ext cx="2064182" cy="338554"/>
          </a:xfrm>
          <a:prstGeom prst="rect">
            <a:avLst/>
          </a:prstGeom>
          <a:noFill/>
        </p:spPr>
        <p:txBody>
          <a:bodyPr wrap="square" rtlCol="0">
            <a:spAutoFit/>
          </a:bodyPr>
          <a:lstStyle/>
          <a:p>
            <a:pPr algn="ctr"/>
            <a:r>
              <a:rPr lang="en-US" sz="1600" b="1" dirty="0">
                <a:solidFill>
                  <a:schemeClr val="tx1"/>
                </a:solidFill>
                <a:latin typeface="Arial" pitchFamily="34" charset="0"/>
                <a:cs typeface="Arial" pitchFamily="34" charset="0"/>
              </a:rPr>
              <a:t>Tilted peneplain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LATE CENOZOIC.jpg"/>
          <p:cNvPicPr>
            <a:picLocks noChangeAspect="1"/>
          </p:cNvPicPr>
          <p:nvPr/>
        </p:nvPicPr>
        <p:blipFill>
          <a:blip r:embed="rId3" cstate="print"/>
          <a:srcRect t="9655"/>
          <a:stretch>
            <a:fillRect/>
          </a:stretch>
        </p:blipFill>
        <p:spPr>
          <a:xfrm>
            <a:off x="-542801" y="3911600"/>
            <a:ext cx="9741629" cy="2082800"/>
          </a:xfrm>
          <a:prstGeom prst="rect">
            <a:avLst/>
          </a:prstGeom>
        </p:spPr>
      </p:pic>
      <p:graphicFrame>
        <p:nvGraphicFramePr>
          <p:cNvPr id="6" name="Group 2"/>
          <p:cNvGraphicFramePr>
            <a:graphicFrameLocks noGrp="1"/>
          </p:cNvGraphicFramePr>
          <p:nvPr>
            <p:extLst>
              <p:ext uri="{D42A27DB-BD31-4B8C-83A1-F6EECF244321}">
                <p14:modId xmlns:p14="http://schemas.microsoft.com/office/powerpoint/2010/main" val="2583873871"/>
              </p:ext>
            </p:extLst>
          </p:nvPr>
        </p:nvGraphicFramePr>
        <p:xfrm>
          <a:off x="1752600" y="802958"/>
          <a:ext cx="5581650" cy="1444625"/>
        </p:xfrm>
        <a:graphic>
          <a:graphicData uri="http://schemas.openxmlformats.org/drawingml/2006/table">
            <a:tbl>
              <a:tblPr/>
              <a:tblGrid>
                <a:gridCol w="912813">
                  <a:extLst>
                    <a:ext uri="{9D8B030D-6E8A-4147-A177-3AD203B41FA5}">
                      <a16:colId xmlns:a16="http://schemas.microsoft.com/office/drawing/2014/main" val="20000"/>
                    </a:ext>
                  </a:extLst>
                </a:gridCol>
                <a:gridCol w="2793691">
                  <a:extLst>
                    <a:ext uri="{9D8B030D-6E8A-4147-A177-3AD203B41FA5}">
                      <a16:colId xmlns:a16="http://schemas.microsoft.com/office/drawing/2014/main" val="20001"/>
                    </a:ext>
                  </a:extLst>
                </a:gridCol>
                <a:gridCol w="1875146">
                  <a:extLst>
                    <a:ext uri="{9D8B030D-6E8A-4147-A177-3AD203B41FA5}">
                      <a16:colId xmlns:a16="http://schemas.microsoft.com/office/drawing/2014/main" val="20002"/>
                    </a:ext>
                  </a:extLst>
                </a:gridCol>
              </a:tblGrid>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Termination of subduction, Thermal expansion, Tilting, </a:t>
                      </a: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Translation,</a:t>
                      </a: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 Transtension, Transpression, Terracing</a:t>
                      </a:r>
                      <a:endParaRPr kumimoji="0" lang="en-US" sz="16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LATE CENOZOIC</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 name="WordArt 32"/>
          <p:cNvSpPr>
            <a:spLocks noChangeArrowheads="1" noChangeShapeType="1" noTextEdit="1"/>
          </p:cNvSpPr>
          <p:nvPr/>
        </p:nvSpPr>
        <p:spPr bwMode="auto">
          <a:xfrm rot="-5400000">
            <a:off x="1909763" y="1229678"/>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T</a:t>
            </a:r>
          </a:p>
        </p:txBody>
      </p:sp>
      <p:sp>
        <p:nvSpPr>
          <p:cNvPr id="13" name="Rectangle 12"/>
          <p:cNvSpPr/>
          <p:nvPr/>
        </p:nvSpPr>
        <p:spPr bwMode="auto">
          <a:xfrm>
            <a:off x="-355600" y="5473701"/>
            <a:ext cx="10401300" cy="1384299"/>
          </a:xfrm>
          <a:prstGeom prst="rect">
            <a:avLst/>
          </a:prstGeom>
          <a:solidFill>
            <a:srgbClr val="FE5E0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Times New Roman" pitchFamily="18" charset="0"/>
            </a:endParaRPr>
          </a:p>
        </p:txBody>
      </p:sp>
      <p:sp>
        <p:nvSpPr>
          <p:cNvPr id="27" name="Freeform 26"/>
          <p:cNvSpPr/>
          <p:nvPr/>
        </p:nvSpPr>
        <p:spPr bwMode="auto">
          <a:xfrm>
            <a:off x="3431541" y="5008879"/>
            <a:ext cx="5445760" cy="680721"/>
          </a:xfrm>
          <a:custGeom>
            <a:avLst/>
            <a:gdLst>
              <a:gd name="connsiteX0" fmla="*/ 0 w 4130040"/>
              <a:gd name="connsiteY0" fmla="*/ 0 h 502920"/>
              <a:gd name="connsiteX1" fmla="*/ 2514600 w 4130040"/>
              <a:gd name="connsiteY1" fmla="*/ 259080 h 502920"/>
              <a:gd name="connsiteX2" fmla="*/ 4130040 w 4130040"/>
              <a:gd name="connsiteY2" fmla="*/ 502920 h 502920"/>
              <a:gd name="connsiteX3" fmla="*/ 4130040 w 4130040"/>
              <a:gd name="connsiteY3" fmla="*/ 502920 h 502920"/>
              <a:gd name="connsiteX0" fmla="*/ 0 w 3992880"/>
              <a:gd name="connsiteY0" fmla="*/ 0 h 563880"/>
              <a:gd name="connsiteX1" fmla="*/ 2377440 w 3992880"/>
              <a:gd name="connsiteY1" fmla="*/ 320040 h 563880"/>
              <a:gd name="connsiteX2" fmla="*/ 3992880 w 3992880"/>
              <a:gd name="connsiteY2" fmla="*/ 563880 h 563880"/>
              <a:gd name="connsiteX3" fmla="*/ 3992880 w 3992880"/>
              <a:gd name="connsiteY3" fmla="*/ 563880 h 563880"/>
              <a:gd name="connsiteX0" fmla="*/ 0 w 3992880"/>
              <a:gd name="connsiteY0" fmla="*/ 0 h 563880"/>
              <a:gd name="connsiteX1" fmla="*/ 2377440 w 3992880"/>
              <a:gd name="connsiteY1" fmla="*/ 320040 h 563880"/>
              <a:gd name="connsiteX2" fmla="*/ 3992880 w 3992880"/>
              <a:gd name="connsiteY2" fmla="*/ 563880 h 563880"/>
              <a:gd name="connsiteX3" fmla="*/ 3992880 w 3992880"/>
              <a:gd name="connsiteY3" fmla="*/ 563880 h 563880"/>
              <a:gd name="connsiteX0" fmla="*/ 0 w 4495800"/>
              <a:gd name="connsiteY0" fmla="*/ 0 h 655320"/>
              <a:gd name="connsiteX1" fmla="*/ 2880360 w 4495800"/>
              <a:gd name="connsiteY1" fmla="*/ 411480 h 655320"/>
              <a:gd name="connsiteX2" fmla="*/ 4495800 w 4495800"/>
              <a:gd name="connsiteY2" fmla="*/ 655320 h 655320"/>
              <a:gd name="connsiteX3" fmla="*/ 4495800 w 4495800"/>
              <a:gd name="connsiteY3" fmla="*/ 655320 h 655320"/>
              <a:gd name="connsiteX0" fmla="*/ 0 w 4495800"/>
              <a:gd name="connsiteY0" fmla="*/ 0 h 655320"/>
              <a:gd name="connsiteX1" fmla="*/ 2011680 w 4495800"/>
              <a:gd name="connsiteY1" fmla="*/ 320040 h 655320"/>
              <a:gd name="connsiteX2" fmla="*/ 4495800 w 4495800"/>
              <a:gd name="connsiteY2" fmla="*/ 655320 h 655320"/>
              <a:gd name="connsiteX3" fmla="*/ 4495800 w 4495800"/>
              <a:gd name="connsiteY3" fmla="*/ 655320 h 655320"/>
              <a:gd name="connsiteX0" fmla="*/ 0 w 4495800"/>
              <a:gd name="connsiteY0" fmla="*/ 0 h 655320"/>
              <a:gd name="connsiteX1" fmla="*/ 2026920 w 4495800"/>
              <a:gd name="connsiteY1" fmla="*/ 289560 h 655320"/>
              <a:gd name="connsiteX2" fmla="*/ 4495800 w 4495800"/>
              <a:gd name="connsiteY2" fmla="*/ 655320 h 655320"/>
              <a:gd name="connsiteX3" fmla="*/ 4495800 w 4495800"/>
              <a:gd name="connsiteY3" fmla="*/ 655320 h 655320"/>
              <a:gd name="connsiteX0" fmla="*/ 0 w 4495800"/>
              <a:gd name="connsiteY0" fmla="*/ 0 h 655320"/>
              <a:gd name="connsiteX1" fmla="*/ 2026920 w 4495800"/>
              <a:gd name="connsiteY1" fmla="*/ 289560 h 655320"/>
              <a:gd name="connsiteX2" fmla="*/ 4495800 w 4495800"/>
              <a:gd name="connsiteY2" fmla="*/ 655320 h 655320"/>
              <a:gd name="connsiteX3" fmla="*/ 4495800 w 4495800"/>
              <a:gd name="connsiteY3" fmla="*/ 655320 h 655320"/>
              <a:gd name="connsiteX0" fmla="*/ 0 w 4495800"/>
              <a:gd name="connsiteY0" fmla="*/ 0 h 655320"/>
              <a:gd name="connsiteX1" fmla="*/ 2026920 w 4495800"/>
              <a:gd name="connsiteY1" fmla="*/ 289560 h 655320"/>
              <a:gd name="connsiteX2" fmla="*/ 4495800 w 4495800"/>
              <a:gd name="connsiteY2" fmla="*/ 655320 h 655320"/>
              <a:gd name="connsiteX3" fmla="*/ 4495800 w 4495800"/>
              <a:gd name="connsiteY3" fmla="*/ 655320 h 655320"/>
              <a:gd name="connsiteX0" fmla="*/ 0 w 4495800"/>
              <a:gd name="connsiteY0" fmla="*/ 0 h 670560"/>
              <a:gd name="connsiteX1" fmla="*/ 2026920 w 4495800"/>
              <a:gd name="connsiteY1" fmla="*/ 289560 h 670560"/>
              <a:gd name="connsiteX2" fmla="*/ 4495800 w 4495800"/>
              <a:gd name="connsiteY2" fmla="*/ 655320 h 670560"/>
              <a:gd name="connsiteX3" fmla="*/ 4206240 w 4495800"/>
              <a:gd name="connsiteY3" fmla="*/ 670560 h 670560"/>
              <a:gd name="connsiteX0" fmla="*/ 0 w 4495800"/>
              <a:gd name="connsiteY0" fmla="*/ 0 h 670560"/>
              <a:gd name="connsiteX1" fmla="*/ 2026920 w 4495800"/>
              <a:gd name="connsiteY1" fmla="*/ 289560 h 670560"/>
              <a:gd name="connsiteX2" fmla="*/ 4495800 w 4495800"/>
              <a:gd name="connsiteY2" fmla="*/ 655320 h 670560"/>
              <a:gd name="connsiteX3" fmla="*/ 4206240 w 4495800"/>
              <a:gd name="connsiteY3" fmla="*/ 670560 h 670560"/>
              <a:gd name="connsiteX0" fmla="*/ 0 w 4318000"/>
              <a:gd name="connsiteY0" fmla="*/ 0 h 670560"/>
              <a:gd name="connsiteX1" fmla="*/ 2026920 w 4318000"/>
              <a:gd name="connsiteY1" fmla="*/ 289560 h 670560"/>
              <a:gd name="connsiteX2" fmla="*/ 3566160 w 4318000"/>
              <a:gd name="connsiteY2" fmla="*/ 320040 h 670560"/>
              <a:gd name="connsiteX3" fmla="*/ 4206240 w 4318000"/>
              <a:gd name="connsiteY3" fmla="*/ 670560 h 670560"/>
              <a:gd name="connsiteX0" fmla="*/ 0 w 4409440"/>
              <a:gd name="connsiteY0" fmla="*/ 0 h 563880"/>
              <a:gd name="connsiteX1" fmla="*/ 2026920 w 4409440"/>
              <a:gd name="connsiteY1" fmla="*/ 289560 h 563880"/>
              <a:gd name="connsiteX2" fmla="*/ 3566160 w 4409440"/>
              <a:gd name="connsiteY2" fmla="*/ 320040 h 563880"/>
              <a:gd name="connsiteX3" fmla="*/ 4297680 w 4409440"/>
              <a:gd name="connsiteY3" fmla="*/ 563880 h 563880"/>
              <a:gd name="connsiteX0" fmla="*/ 0 w 4297680"/>
              <a:gd name="connsiteY0" fmla="*/ 0 h 563880"/>
              <a:gd name="connsiteX1" fmla="*/ 2026920 w 4297680"/>
              <a:gd name="connsiteY1" fmla="*/ 289560 h 563880"/>
              <a:gd name="connsiteX2" fmla="*/ 3566160 w 4297680"/>
              <a:gd name="connsiteY2" fmla="*/ 32004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1082040 w 4297680"/>
              <a:gd name="connsiteY1" fmla="*/ 137160 h 563880"/>
              <a:gd name="connsiteX2" fmla="*/ 2987040 w 4297680"/>
              <a:gd name="connsiteY2" fmla="*/ 365760 h 563880"/>
              <a:gd name="connsiteX3" fmla="*/ 4297680 w 4297680"/>
              <a:gd name="connsiteY3" fmla="*/ 563880 h 563880"/>
              <a:gd name="connsiteX0" fmla="*/ 0 w 4297680"/>
              <a:gd name="connsiteY0" fmla="*/ 0 h 563880"/>
              <a:gd name="connsiteX1" fmla="*/ 1082040 w 4297680"/>
              <a:gd name="connsiteY1" fmla="*/ 137160 h 563880"/>
              <a:gd name="connsiteX2" fmla="*/ 2987040 w 4297680"/>
              <a:gd name="connsiteY2" fmla="*/ 365760 h 563880"/>
              <a:gd name="connsiteX3" fmla="*/ 4297680 w 4297680"/>
              <a:gd name="connsiteY3" fmla="*/ 563880 h 563880"/>
              <a:gd name="connsiteX0" fmla="*/ 0 w 4297680"/>
              <a:gd name="connsiteY0" fmla="*/ 0 h 563880"/>
              <a:gd name="connsiteX1" fmla="*/ 1082040 w 4297680"/>
              <a:gd name="connsiteY1" fmla="*/ 137160 h 563880"/>
              <a:gd name="connsiteX2" fmla="*/ 2987040 w 4297680"/>
              <a:gd name="connsiteY2" fmla="*/ 365760 h 563880"/>
              <a:gd name="connsiteX3" fmla="*/ 4297680 w 4297680"/>
              <a:gd name="connsiteY3" fmla="*/ 563880 h 563880"/>
              <a:gd name="connsiteX0" fmla="*/ 0 w 4297680"/>
              <a:gd name="connsiteY0" fmla="*/ 0 h 553720"/>
              <a:gd name="connsiteX1" fmla="*/ 1082040 w 4297680"/>
              <a:gd name="connsiteY1" fmla="*/ 137160 h 553720"/>
              <a:gd name="connsiteX2" fmla="*/ 2987040 w 4297680"/>
              <a:gd name="connsiteY2" fmla="*/ 365760 h 553720"/>
              <a:gd name="connsiteX3" fmla="*/ 4297680 w 4297680"/>
              <a:gd name="connsiteY3" fmla="*/ 475957 h 553720"/>
              <a:gd name="connsiteX0" fmla="*/ 0 w 4297680"/>
              <a:gd name="connsiteY0" fmla="*/ 0 h 553720"/>
              <a:gd name="connsiteX1" fmla="*/ 1082040 w 4297680"/>
              <a:gd name="connsiteY1" fmla="*/ 137160 h 553720"/>
              <a:gd name="connsiteX2" fmla="*/ 2987040 w 4297680"/>
              <a:gd name="connsiteY2" fmla="*/ 365760 h 553720"/>
              <a:gd name="connsiteX3" fmla="*/ 4297680 w 4297680"/>
              <a:gd name="connsiteY3" fmla="*/ 475957 h 553720"/>
              <a:gd name="connsiteX0" fmla="*/ 0 w 4297680"/>
              <a:gd name="connsiteY0" fmla="*/ 0 h 536135"/>
              <a:gd name="connsiteX1" fmla="*/ 1082040 w 4297680"/>
              <a:gd name="connsiteY1" fmla="*/ 137160 h 536135"/>
              <a:gd name="connsiteX2" fmla="*/ 2992901 w 4297680"/>
              <a:gd name="connsiteY2" fmla="*/ 348175 h 536135"/>
              <a:gd name="connsiteX3" fmla="*/ 4297680 w 4297680"/>
              <a:gd name="connsiteY3" fmla="*/ 475957 h 536135"/>
              <a:gd name="connsiteX0" fmla="*/ 0 w 4297680"/>
              <a:gd name="connsiteY0" fmla="*/ 0 h 475957"/>
              <a:gd name="connsiteX1" fmla="*/ 1082040 w 4297680"/>
              <a:gd name="connsiteY1" fmla="*/ 137160 h 475957"/>
              <a:gd name="connsiteX2" fmla="*/ 2992901 w 4297680"/>
              <a:gd name="connsiteY2" fmla="*/ 348175 h 475957"/>
              <a:gd name="connsiteX3" fmla="*/ 4297680 w 4297680"/>
              <a:gd name="connsiteY3" fmla="*/ 475957 h 475957"/>
              <a:gd name="connsiteX0" fmla="*/ 0 w 4297680"/>
              <a:gd name="connsiteY0" fmla="*/ 0 h 475957"/>
              <a:gd name="connsiteX1" fmla="*/ 1082040 w 4297680"/>
              <a:gd name="connsiteY1" fmla="*/ 137160 h 475957"/>
              <a:gd name="connsiteX2" fmla="*/ 2992901 w 4297680"/>
              <a:gd name="connsiteY2" fmla="*/ 348175 h 475957"/>
              <a:gd name="connsiteX3" fmla="*/ 4297680 w 4297680"/>
              <a:gd name="connsiteY3" fmla="*/ 475957 h 475957"/>
              <a:gd name="connsiteX0" fmla="*/ 0 w 4297680"/>
              <a:gd name="connsiteY0" fmla="*/ 0 h 475957"/>
              <a:gd name="connsiteX1" fmla="*/ 1082040 w 4297680"/>
              <a:gd name="connsiteY1" fmla="*/ 137160 h 475957"/>
              <a:gd name="connsiteX2" fmla="*/ 2992901 w 4297680"/>
              <a:gd name="connsiteY2" fmla="*/ 348175 h 475957"/>
              <a:gd name="connsiteX3" fmla="*/ 4297680 w 4297680"/>
              <a:gd name="connsiteY3" fmla="*/ 475957 h 475957"/>
              <a:gd name="connsiteX0" fmla="*/ 0 w 4561449"/>
              <a:gd name="connsiteY0" fmla="*/ 0 h 516988"/>
              <a:gd name="connsiteX1" fmla="*/ 1082040 w 4561449"/>
              <a:gd name="connsiteY1" fmla="*/ 137160 h 516988"/>
              <a:gd name="connsiteX2" fmla="*/ 2992901 w 4561449"/>
              <a:gd name="connsiteY2" fmla="*/ 348175 h 516988"/>
              <a:gd name="connsiteX3" fmla="*/ 4561449 w 4561449"/>
              <a:gd name="connsiteY3" fmla="*/ 516988 h 516988"/>
              <a:gd name="connsiteX0" fmla="*/ 0 w 4666956"/>
              <a:gd name="connsiteY0" fmla="*/ 0 h 516988"/>
              <a:gd name="connsiteX1" fmla="*/ 1082040 w 4666956"/>
              <a:gd name="connsiteY1" fmla="*/ 137160 h 516988"/>
              <a:gd name="connsiteX2" fmla="*/ 2992901 w 4666956"/>
              <a:gd name="connsiteY2" fmla="*/ 348175 h 516988"/>
              <a:gd name="connsiteX3" fmla="*/ 4666956 w 4666956"/>
              <a:gd name="connsiteY3" fmla="*/ 516988 h 516988"/>
              <a:gd name="connsiteX0" fmla="*/ 0 w 4666956"/>
              <a:gd name="connsiteY0" fmla="*/ 0 h 516988"/>
              <a:gd name="connsiteX1" fmla="*/ 1082040 w 4666956"/>
              <a:gd name="connsiteY1" fmla="*/ 137160 h 516988"/>
              <a:gd name="connsiteX2" fmla="*/ 2992901 w 4666956"/>
              <a:gd name="connsiteY2" fmla="*/ 348175 h 516988"/>
              <a:gd name="connsiteX3" fmla="*/ 4666956 w 4666956"/>
              <a:gd name="connsiteY3" fmla="*/ 516988 h 516988"/>
              <a:gd name="connsiteX0" fmla="*/ 0 w 4816882"/>
              <a:gd name="connsiteY0" fmla="*/ 0 h 636460"/>
              <a:gd name="connsiteX1" fmla="*/ 1082040 w 4816882"/>
              <a:gd name="connsiteY1" fmla="*/ 137160 h 636460"/>
              <a:gd name="connsiteX2" fmla="*/ 2992901 w 4816882"/>
              <a:gd name="connsiteY2" fmla="*/ 348175 h 636460"/>
              <a:gd name="connsiteX3" fmla="*/ 4816882 w 4816882"/>
              <a:gd name="connsiteY3" fmla="*/ 636460 h 636460"/>
              <a:gd name="connsiteX0" fmla="*/ 0 w 4591994"/>
              <a:gd name="connsiteY0" fmla="*/ 0 h 582155"/>
              <a:gd name="connsiteX1" fmla="*/ 1082040 w 4591994"/>
              <a:gd name="connsiteY1" fmla="*/ 137160 h 582155"/>
              <a:gd name="connsiteX2" fmla="*/ 2992901 w 4591994"/>
              <a:gd name="connsiteY2" fmla="*/ 348175 h 582155"/>
              <a:gd name="connsiteX3" fmla="*/ 4591994 w 4591994"/>
              <a:gd name="connsiteY3" fmla="*/ 582155 h 582155"/>
              <a:gd name="connsiteX0" fmla="*/ 0 w 4591994"/>
              <a:gd name="connsiteY0" fmla="*/ 0 h 582155"/>
              <a:gd name="connsiteX1" fmla="*/ 1082040 w 4591994"/>
              <a:gd name="connsiteY1" fmla="*/ 137160 h 582155"/>
              <a:gd name="connsiteX2" fmla="*/ 2992901 w 4591994"/>
              <a:gd name="connsiteY2" fmla="*/ 348175 h 582155"/>
              <a:gd name="connsiteX3" fmla="*/ 4591994 w 4591994"/>
              <a:gd name="connsiteY3" fmla="*/ 582155 h 582155"/>
              <a:gd name="connsiteX0" fmla="*/ 0 w 4591994"/>
              <a:gd name="connsiteY0" fmla="*/ 0 h 582155"/>
              <a:gd name="connsiteX1" fmla="*/ 1082040 w 4591994"/>
              <a:gd name="connsiteY1" fmla="*/ 137160 h 582155"/>
              <a:gd name="connsiteX2" fmla="*/ 2992901 w 4591994"/>
              <a:gd name="connsiteY2" fmla="*/ 348175 h 582155"/>
              <a:gd name="connsiteX3" fmla="*/ 4591994 w 4591994"/>
              <a:gd name="connsiteY3" fmla="*/ 582155 h 582155"/>
            </a:gdLst>
            <a:ahLst/>
            <a:cxnLst>
              <a:cxn ang="0">
                <a:pos x="connsiteX0" y="connsiteY0"/>
              </a:cxn>
              <a:cxn ang="0">
                <a:pos x="connsiteX1" y="connsiteY1"/>
              </a:cxn>
              <a:cxn ang="0">
                <a:pos x="connsiteX2" y="connsiteY2"/>
              </a:cxn>
              <a:cxn ang="0">
                <a:pos x="connsiteX3" y="connsiteY3"/>
              </a:cxn>
            </a:cxnLst>
            <a:rect l="l" t="t" r="r" b="b"/>
            <a:pathLst>
              <a:path w="4591994" h="582155">
                <a:moveTo>
                  <a:pt x="0" y="0"/>
                </a:moveTo>
                <a:lnTo>
                  <a:pt x="1082040" y="137160"/>
                </a:lnTo>
                <a:lnTo>
                  <a:pt x="2992901" y="348175"/>
                </a:lnTo>
                <a:cubicBezTo>
                  <a:pt x="3513015" y="407181"/>
                  <a:pt x="4032998" y="449776"/>
                  <a:pt x="4591994" y="582155"/>
                </a:cubicBezTo>
              </a:path>
            </a:pathLst>
          </a:custGeom>
          <a:noFill/>
          <a:ln w="177800" cap="flat" cmpd="thinThick" algn="ctr">
            <a:solidFill>
              <a:schemeClr val="tx1"/>
            </a:solidFill>
            <a:prstDash val="sysDot"/>
            <a:round/>
            <a:headEnd type="none" w="med" len="med"/>
            <a:tailEnd type="triangl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Times New Roman" pitchFamily="18" charset="0"/>
            </a:endParaRPr>
          </a:p>
        </p:txBody>
      </p:sp>
      <p:sp>
        <p:nvSpPr>
          <p:cNvPr id="28" name="TextBox 27"/>
          <p:cNvSpPr txBox="1"/>
          <p:nvPr/>
        </p:nvSpPr>
        <p:spPr>
          <a:xfrm rot="378071">
            <a:off x="4989548" y="5456875"/>
            <a:ext cx="3514210" cy="400110"/>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Path of Farallon Plate</a:t>
            </a:r>
          </a:p>
        </p:txBody>
      </p:sp>
      <p:sp>
        <p:nvSpPr>
          <p:cNvPr id="51" name="TextBox 50"/>
          <p:cNvSpPr txBox="1"/>
          <p:nvPr/>
        </p:nvSpPr>
        <p:spPr>
          <a:xfrm>
            <a:off x="7275547" y="3836758"/>
            <a:ext cx="1247965" cy="276999"/>
          </a:xfrm>
          <a:prstGeom prst="rect">
            <a:avLst/>
          </a:prstGeom>
          <a:noFill/>
        </p:spPr>
        <p:txBody>
          <a:bodyPr wrap="square" rtlCol="0">
            <a:spAutoFit/>
          </a:bodyPr>
          <a:lstStyle/>
          <a:p>
            <a:pPr algn="ctr"/>
            <a:r>
              <a:rPr lang="en-US" sz="1200" b="1" i="1" dirty="0">
                <a:solidFill>
                  <a:schemeClr val="tx1"/>
                </a:solidFill>
                <a:latin typeface="Arial" pitchFamily="34" charset="0"/>
                <a:cs typeface="Arial" pitchFamily="34" charset="0"/>
              </a:rPr>
              <a:t>Salton Trough</a:t>
            </a:r>
          </a:p>
        </p:txBody>
      </p:sp>
      <p:sp>
        <p:nvSpPr>
          <p:cNvPr id="24" name="Text Box 3"/>
          <p:cNvSpPr txBox="1">
            <a:spLocks noChangeArrowheads="1"/>
          </p:cNvSpPr>
          <p:nvPr/>
        </p:nvSpPr>
        <p:spPr bwMode="auto">
          <a:xfrm>
            <a:off x="6881950" y="2602992"/>
            <a:ext cx="2066109" cy="830997"/>
          </a:xfrm>
          <a:prstGeom prst="rect">
            <a:avLst/>
          </a:prstGeom>
          <a:noFill/>
          <a:ln w="38100">
            <a:noFill/>
            <a:miter lim="800000"/>
            <a:headEnd/>
            <a:tailEnd/>
          </a:ln>
          <a:effectLst/>
        </p:spPr>
        <p:txBody>
          <a:bodyPr wrap="square">
            <a:spAutoFit/>
          </a:bodyPr>
          <a:lstStyle/>
          <a:p>
            <a:pPr algn="ctr">
              <a:spcBef>
                <a:spcPct val="50000"/>
              </a:spcBef>
            </a:pPr>
            <a:r>
              <a:rPr lang="en-US" sz="2400" b="1" dirty="0">
                <a:solidFill>
                  <a:srgbClr val="00B050"/>
                </a:solidFill>
                <a:latin typeface="Arial" pitchFamily="34" charset="0"/>
                <a:cs typeface="Arial" pitchFamily="34" charset="0"/>
              </a:rPr>
              <a:t>Spreading in the Gulf</a:t>
            </a:r>
          </a:p>
        </p:txBody>
      </p:sp>
      <p:sp>
        <p:nvSpPr>
          <p:cNvPr id="26" name="Left Arrow 25"/>
          <p:cNvSpPr/>
          <p:nvPr/>
        </p:nvSpPr>
        <p:spPr bwMode="auto">
          <a:xfrm>
            <a:off x="7079346" y="3365512"/>
            <a:ext cx="642620" cy="363220"/>
          </a:xfrm>
          <a:prstGeom prst="leftArrow">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Times New Roman" pitchFamily="18" charset="0"/>
            </a:endParaRPr>
          </a:p>
        </p:txBody>
      </p:sp>
      <p:sp>
        <p:nvSpPr>
          <p:cNvPr id="29" name="Left Arrow 28"/>
          <p:cNvSpPr/>
          <p:nvPr/>
        </p:nvSpPr>
        <p:spPr bwMode="auto">
          <a:xfrm rot="10800000">
            <a:off x="8075026" y="3375672"/>
            <a:ext cx="642620" cy="363220"/>
          </a:xfrm>
          <a:prstGeom prst="leftArrow">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Times New Roman" pitchFamily="18" charset="0"/>
            </a:endParaRPr>
          </a:p>
        </p:txBody>
      </p:sp>
      <p:sp>
        <p:nvSpPr>
          <p:cNvPr id="31" name="Left Arrow 30"/>
          <p:cNvSpPr/>
          <p:nvPr/>
        </p:nvSpPr>
        <p:spPr bwMode="auto">
          <a:xfrm>
            <a:off x="3951517" y="2940966"/>
            <a:ext cx="370114" cy="363220"/>
          </a:xfrm>
          <a:prstGeom prst="leftArrow">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Times New Roman" pitchFamily="18" charset="0"/>
            </a:endParaRPr>
          </a:p>
        </p:txBody>
      </p:sp>
      <p:sp>
        <p:nvSpPr>
          <p:cNvPr id="32" name="TextBox 31"/>
          <p:cNvSpPr txBox="1"/>
          <p:nvPr/>
        </p:nvSpPr>
        <p:spPr>
          <a:xfrm>
            <a:off x="-272960" y="3330190"/>
            <a:ext cx="7670042" cy="338554"/>
          </a:xfrm>
          <a:prstGeom prst="rect">
            <a:avLst/>
          </a:prstGeom>
          <a:noFill/>
        </p:spPr>
        <p:txBody>
          <a:bodyPr wrap="square" rtlCol="0">
            <a:spAutoFit/>
          </a:bodyPr>
          <a:lstStyle/>
          <a:p>
            <a:pPr algn="ctr"/>
            <a:r>
              <a:rPr lang="en-US" sz="1600" b="1" dirty="0">
                <a:solidFill>
                  <a:schemeClr val="tx1"/>
                </a:solidFill>
                <a:latin typeface="Arial" pitchFamily="34" charset="0"/>
                <a:cs typeface="Arial" pitchFamily="34" charset="0"/>
              </a:rPr>
              <a:t>Pacific Plate captures Monterrey and western N. American Plates</a:t>
            </a:r>
          </a:p>
        </p:txBody>
      </p:sp>
      <p:sp>
        <p:nvSpPr>
          <p:cNvPr id="33" name="TextBox 32"/>
          <p:cNvSpPr txBox="1"/>
          <p:nvPr/>
        </p:nvSpPr>
        <p:spPr>
          <a:xfrm>
            <a:off x="8229596" y="2063116"/>
            <a:ext cx="914404" cy="584775"/>
          </a:xfrm>
          <a:prstGeom prst="rect">
            <a:avLst/>
          </a:prstGeom>
          <a:noFill/>
        </p:spPr>
        <p:txBody>
          <a:bodyPr wrap="square" rtlCol="0">
            <a:spAutoFit/>
          </a:bodyPr>
          <a:lstStyle/>
          <a:p>
            <a:pPr algn="ctr"/>
            <a:r>
              <a:rPr lang="en-US" sz="1600" b="1" dirty="0">
                <a:solidFill>
                  <a:schemeClr val="tx1"/>
                </a:solidFill>
                <a:latin typeface="Arial" pitchFamily="34" charset="0"/>
                <a:cs typeface="Arial" pitchFamily="34" charset="0"/>
              </a:rPr>
              <a:t>N. Am. Plate</a:t>
            </a:r>
          </a:p>
        </p:txBody>
      </p:sp>
      <p:sp>
        <p:nvSpPr>
          <p:cNvPr id="34" name="Left Brace 33"/>
          <p:cNvSpPr/>
          <p:nvPr/>
        </p:nvSpPr>
        <p:spPr bwMode="auto">
          <a:xfrm rot="5400000">
            <a:off x="4035879" y="-416380"/>
            <a:ext cx="288470" cy="8360234"/>
          </a:xfrm>
          <a:prstGeom prst="leftBrace">
            <a:avLst>
              <a:gd name="adj1" fmla="val 78485"/>
              <a:gd name="adj2" fmla="val 50000"/>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Times New Roman" pitchFamily="18" charset="0"/>
            </a:endParaRPr>
          </a:p>
        </p:txBody>
      </p:sp>
      <p:sp>
        <p:nvSpPr>
          <p:cNvPr id="17" name="Up Arrow 16"/>
          <p:cNvSpPr/>
          <p:nvPr/>
        </p:nvSpPr>
        <p:spPr bwMode="auto">
          <a:xfrm>
            <a:off x="3499757" y="5630636"/>
            <a:ext cx="2830286" cy="990600"/>
          </a:xfrm>
          <a:prstGeom prst="upArrow">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Mantle upwelling</a:t>
            </a:r>
          </a:p>
        </p:txBody>
      </p:sp>
      <p:sp>
        <p:nvSpPr>
          <p:cNvPr id="20" name="TextBox 19"/>
          <p:cNvSpPr txBox="1"/>
          <p:nvPr/>
        </p:nvSpPr>
        <p:spPr>
          <a:xfrm>
            <a:off x="7113559" y="4518242"/>
            <a:ext cx="1204866" cy="830997"/>
          </a:xfrm>
          <a:prstGeom prst="rect">
            <a:avLst/>
          </a:prstGeom>
          <a:noFill/>
        </p:spPr>
        <p:txBody>
          <a:bodyPr wrap="square" rtlCol="0">
            <a:spAutoFit/>
          </a:bodyPr>
          <a:lstStyle/>
          <a:p>
            <a:pPr algn="ctr"/>
            <a:r>
              <a:rPr lang="en-US" sz="1600" b="1" dirty="0">
                <a:solidFill>
                  <a:schemeClr val="tx1"/>
                </a:solidFill>
                <a:latin typeface="Arial" pitchFamily="34" charset="0"/>
                <a:cs typeface="Arial" pitchFamily="34" charset="0"/>
              </a:rPr>
              <a:t>San Andreas Fault</a:t>
            </a:r>
          </a:p>
        </p:txBody>
      </p:sp>
      <p:cxnSp>
        <p:nvCxnSpPr>
          <p:cNvPr id="21" name="Straight Arrow Connector 20"/>
          <p:cNvCxnSpPr/>
          <p:nvPr/>
        </p:nvCxnSpPr>
        <p:spPr bwMode="auto">
          <a:xfrm flipV="1">
            <a:off x="8024884" y="4694831"/>
            <a:ext cx="368490" cy="122829"/>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sp>
        <p:nvSpPr>
          <p:cNvPr id="19" name="Left Arrow 18"/>
          <p:cNvSpPr/>
          <p:nvPr/>
        </p:nvSpPr>
        <p:spPr bwMode="auto">
          <a:xfrm>
            <a:off x="111881" y="4579841"/>
            <a:ext cx="299545" cy="159383"/>
          </a:xfrm>
          <a:prstGeom prst="leftArrow">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Times New Roman" pitchFamily="18" charset="0"/>
            </a:endParaRPr>
          </a:p>
        </p:txBody>
      </p:sp>
      <p:sp>
        <p:nvSpPr>
          <p:cNvPr id="25" name="TextBox 24"/>
          <p:cNvSpPr txBox="1"/>
          <p:nvPr/>
        </p:nvSpPr>
        <p:spPr>
          <a:xfrm rot="414264">
            <a:off x="413621" y="4890843"/>
            <a:ext cx="2336373" cy="523220"/>
          </a:xfrm>
          <a:prstGeom prst="rect">
            <a:avLst/>
          </a:prstGeom>
          <a:noFill/>
        </p:spPr>
        <p:txBody>
          <a:bodyPr wrap="square" rtlCol="0">
            <a:spAutoFit/>
          </a:bodyPr>
          <a:lstStyle/>
          <a:p>
            <a:pPr algn="ctr"/>
            <a:r>
              <a:rPr lang="en-US" sz="1400" b="1" dirty="0">
                <a:solidFill>
                  <a:schemeClr val="tx1"/>
                </a:solidFill>
                <a:latin typeface="Arial" pitchFamily="34" charset="0"/>
                <a:cs typeface="Arial" pitchFamily="34" charset="0"/>
              </a:rPr>
              <a:t>Monterey</a:t>
            </a:r>
          </a:p>
          <a:p>
            <a:pPr algn="ctr"/>
            <a:r>
              <a:rPr lang="en-US" sz="1400" b="1" dirty="0">
                <a:solidFill>
                  <a:schemeClr val="tx1"/>
                </a:solidFill>
                <a:latin typeface="Arial" pitchFamily="34" charset="0"/>
                <a:cs typeface="Arial" pitchFamily="34" charset="0"/>
              </a:rPr>
              <a:t> Plate</a:t>
            </a:r>
          </a:p>
        </p:txBody>
      </p:sp>
      <p:sp>
        <p:nvSpPr>
          <p:cNvPr id="30" name="TextBox 29"/>
          <p:cNvSpPr txBox="1"/>
          <p:nvPr/>
        </p:nvSpPr>
        <p:spPr>
          <a:xfrm rot="21267970">
            <a:off x="-313205" y="4780127"/>
            <a:ext cx="1310640" cy="523220"/>
          </a:xfrm>
          <a:prstGeom prst="rect">
            <a:avLst/>
          </a:prstGeom>
          <a:noFill/>
        </p:spPr>
        <p:txBody>
          <a:bodyPr wrap="square" rtlCol="0">
            <a:spAutoFit/>
          </a:bodyPr>
          <a:lstStyle/>
          <a:p>
            <a:pPr algn="ctr"/>
            <a:r>
              <a:rPr lang="en-US" sz="1400" b="1" dirty="0">
                <a:solidFill>
                  <a:schemeClr val="tx1"/>
                </a:solidFill>
                <a:latin typeface="Arial" pitchFamily="34" charset="0"/>
                <a:cs typeface="Arial" pitchFamily="34" charset="0"/>
              </a:rPr>
              <a:t>Pacific </a:t>
            </a:r>
          </a:p>
          <a:p>
            <a:pPr algn="ctr"/>
            <a:r>
              <a:rPr lang="en-US" sz="1400" b="1" dirty="0">
                <a:solidFill>
                  <a:schemeClr val="tx1"/>
                </a:solidFill>
                <a:latin typeface="Arial" pitchFamily="34" charset="0"/>
                <a:cs typeface="Arial" pitchFamily="34" charset="0"/>
              </a:rPr>
              <a:t>Plate</a:t>
            </a:r>
          </a:p>
        </p:txBody>
      </p:sp>
      <p:sp>
        <p:nvSpPr>
          <p:cNvPr id="35" name="Left Arrow 34"/>
          <p:cNvSpPr/>
          <p:nvPr/>
        </p:nvSpPr>
        <p:spPr bwMode="auto">
          <a:xfrm>
            <a:off x="1474895" y="4738680"/>
            <a:ext cx="299545" cy="159383"/>
          </a:xfrm>
          <a:prstGeom prst="leftArrow">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3538" name="Picture 2" descr="http://crack.seismo.unr.edu/ftp/pub/louie/class/333/atwater/TransRanges_Big.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3744" y="491319"/>
            <a:ext cx="4791529" cy="58821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12915" y="547224"/>
            <a:ext cx="2118169" cy="400110"/>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Translation</a:t>
            </a:r>
          </a:p>
        </p:txBody>
      </p:sp>
    </p:spTree>
    <p:extLst>
      <p:ext uri="{BB962C8B-B14F-4D97-AF65-F5344CB8AC3E}">
        <p14:creationId xmlns:p14="http://schemas.microsoft.com/office/powerpoint/2010/main" val="1387630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1298" name="Picture 2"/>
          <p:cNvPicPr>
            <a:picLocks noChangeAspect="1" noChangeArrowheads="1"/>
          </p:cNvPicPr>
          <p:nvPr/>
        </p:nvPicPr>
        <p:blipFill>
          <a:blip r:embed="rId3" cstate="print"/>
          <a:srcRect r="24167"/>
          <a:stretch>
            <a:fillRect/>
          </a:stretch>
        </p:blipFill>
        <p:spPr bwMode="auto">
          <a:xfrm>
            <a:off x="0" y="0"/>
            <a:ext cx="6934200" cy="6858000"/>
          </a:xfrm>
          <a:prstGeom prst="rect">
            <a:avLst/>
          </a:prstGeom>
          <a:noFill/>
          <a:ln w="9525">
            <a:noFill/>
            <a:miter lim="800000"/>
            <a:headEnd/>
            <a:tailEnd/>
          </a:ln>
        </p:spPr>
      </p:pic>
      <p:cxnSp>
        <p:nvCxnSpPr>
          <p:cNvPr id="3" name="Straight Arrow Connector 2"/>
          <p:cNvCxnSpPr/>
          <p:nvPr/>
        </p:nvCxnSpPr>
        <p:spPr bwMode="auto">
          <a:xfrm flipH="1">
            <a:off x="4517571" y="3080657"/>
            <a:ext cx="2590800" cy="288016"/>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sp>
        <p:nvSpPr>
          <p:cNvPr id="4" name="TextBox 3"/>
          <p:cNvSpPr txBox="1"/>
          <p:nvPr/>
        </p:nvSpPr>
        <p:spPr>
          <a:xfrm>
            <a:off x="6982287" y="2693445"/>
            <a:ext cx="2118169" cy="707886"/>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Core complex emplacement</a:t>
            </a:r>
          </a:p>
        </p:txBody>
      </p:sp>
      <p:cxnSp>
        <p:nvCxnSpPr>
          <p:cNvPr id="5" name="Straight Arrow Connector 4"/>
          <p:cNvCxnSpPr/>
          <p:nvPr/>
        </p:nvCxnSpPr>
        <p:spPr bwMode="auto">
          <a:xfrm flipH="1">
            <a:off x="4702631" y="3080657"/>
            <a:ext cx="2427512" cy="800946"/>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2326" name="Picture 6" descr="http://www.saguaro-juniper.com/i_and_i/geology/geology_walk/detachment_fault.jpg"/>
          <p:cNvPicPr>
            <a:picLocks noChangeAspect="1" noChangeArrowheads="1"/>
          </p:cNvPicPr>
          <p:nvPr/>
        </p:nvPicPr>
        <p:blipFill>
          <a:blip r:embed="rId3" cstate="print"/>
          <a:srcRect/>
          <a:stretch>
            <a:fillRect/>
          </a:stretch>
        </p:blipFill>
        <p:spPr bwMode="auto">
          <a:xfrm>
            <a:off x="2940612" y="3063874"/>
            <a:ext cx="5679444" cy="3635829"/>
          </a:xfrm>
          <a:prstGeom prst="rect">
            <a:avLst/>
          </a:prstGeom>
          <a:noFill/>
          <a:ln w="12700">
            <a:solidFill>
              <a:schemeClr val="tx1"/>
            </a:solidFill>
          </a:ln>
          <a:effectLst>
            <a:outerShdw blurRad="50800" dist="38100" dir="2700000" algn="tl" rotWithShape="0">
              <a:prstClr val="black">
                <a:alpha val="40000"/>
              </a:prstClr>
            </a:outerShdw>
          </a:effectLst>
        </p:spPr>
      </p:pic>
      <p:pic>
        <p:nvPicPr>
          <p:cNvPr id="312328" name="Picture 8" descr="http://4.bp.blogspot.com/_hhaTg03kiU0/SPNxoDaSPCI/AAAAAAAADbQ/mr_PxT4LRwY/s400/metamorphic_complex_lrg.gif"/>
          <p:cNvPicPr>
            <a:picLocks noChangeAspect="1" noChangeArrowheads="1"/>
          </p:cNvPicPr>
          <p:nvPr/>
        </p:nvPicPr>
        <p:blipFill>
          <a:blip r:embed="rId4" cstate="print"/>
          <a:srcRect/>
          <a:stretch>
            <a:fillRect/>
          </a:stretch>
        </p:blipFill>
        <p:spPr bwMode="auto">
          <a:xfrm>
            <a:off x="2914504" y="130629"/>
            <a:ext cx="5731659" cy="2808514"/>
          </a:xfrm>
          <a:prstGeom prst="rect">
            <a:avLst/>
          </a:prstGeom>
          <a:noFill/>
          <a:effectLst>
            <a:outerShdw blurRad="50800" dist="38100" dir="2700000" algn="tl" rotWithShape="0">
              <a:prstClr val="black">
                <a:alpha val="40000"/>
              </a:prstClr>
            </a:outerShdw>
          </a:effectLst>
        </p:spPr>
      </p:pic>
      <p:sp>
        <p:nvSpPr>
          <p:cNvPr id="6" name="TextBox 5"/>
          <p:cNvSpPr txBox="1"/>
          <p:nvPr/>
        </p:nvSpPr>
        <p:spPr>
          <a:xfrm>
            <a:off x="331115" y="3090932"/>
            <a:ext cx="2118169" cy="707886"/>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Core complex models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LATE CENOZOIC.jpg"/>
          <p:cNvPicPr>
            <a:picLocks noChangeAspect="1"/>
          </p:cNvPicPr>
          <p:nvPr/>
        </p:nvPicPr>
        <p:blipFill>
          <a:blip r:embed="rId3" cstate="print"/>
          <a:srcRect t="9655"/>
          <a:stretch>
            <a:fillRect/>
          </a:stretch>
        </p:blipFill>
        <p:spPr>
          <a:xfrm>
            <a:off x="-542801" y="3911600"/>
            <a:ext cx="9741629" cy="2082800"/>
          </a:xfrm>
          <a:prstGeom prst="rect">
            <a:avLst/>
          </a:prstGeom>
        </p:spPr>
      </p:pic>
      <p:graphicFrame>
        <p:nvGraphicFramePr>
          <p:cNvPr id="6" name="Group 2"/>
          <p:cNvGraphicFramePr>
            <a:graphicFrameLocks noGrp="1"/>
          </p:cNvGraphicFramePr>
          <p:nvPr>
            <p:extLst>
              <p:ext uri="{D42A27DB-BD31-4B8C-83A1-F6EECF244321}">
                <p14:modId xmlns:p14="http://schemas.microsoft.com/office/powerpoint/2010/main" val="3475783908"/>
              </p:ext>
            </p:extLst>
          </p:nvPr>
        </p:nvGraphicFramePr>
        <p:xfrm>
          <a:off x="1752600" y="302202"/>
          <a:ext cx="5581650" cy="1444625"/>
        </p:xfrm>
        <a:graphic>
          <a:graphicData uri="http://schemas.openxmlformats.org/drawingml/2006/table">
            <a:tbl>
              <a:tblPr/>
              <a:tblGrid>
                <a:gridCol w="912813">
                  <a:extLst>
                    <a:ext uri="{9D8B030D-6E8A-4147-A177-3AD203B41FA5}">
                      <a16:colId xmlns:a16="http://schemas.microsoft.com/office/drawing/2014/main" val="20000"/>
                    </a:ext>
                  </a:extLst>
                </a:gridCol>
                <a:gridCol w="2807339">
                  <a:extLst>
                    <a:ext uri="{9D8B030D-6E8A-4147-A177-3AD203B41FA5}">
                      <a16:colId xmlns:a16="http://schemas.microsoft.com/office/drawing/2014/main" val="20001"/>
                    </a:ext>
                  </a:extLst>
                </a:gridCol>
                <a:gridCol w="1861498">
                  <a:extLst>
                    <a:ext uri="{9D8B030D-6E8A-4147-A177-3AD203B41FA5}">
                      <a16:colId xmlns:a16="http://schemas.microsoft.com/office/drawing/2014/main" val="20002"/>
                    </a:ext>
                  </a:extLst>
                </a:gridCol>
              </a:tblGrid>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Termination of subduction, Thermal expansion, Tilting, Translation, </a:t>
                      </a: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Transtension, </a:t>
                      </a: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Transpression, Terracing</a:t>
                      </a:r>
                      <a:endParaRPr kumimoji="0" lang="en-US" sz="16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LATE CENOZOIC</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 name="WordArt 32"/>
          <p:cNvSpPr>
            <a:spLocks noChangeArrowheads="1" noChangeShapeType="1" noTextEdit="1"/>
          </p:cNvSpPr>
          <p:nvPr/>
        </p:nvSpPr>
        <p:spPr bwMode="auto">
          <a:xfrm rot="-5400000">
            <a:off x="1909763" y="728922"/>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T</a:t>
            </a:r>
          </a:p>
        </p:txBody>
      </p:sp>
      <p:sp>
        <p:nvSpPr>
          <p:cNvPr id="13" name="Rectangle 12"/>
          <p:cNvSpPr/>
          <p:nvPr/>
        </p:nvSpPr>
        <p:spPr bwMode="auto">
          <a:xfrm>
            <a:off x="-355600" y="5473701"/>
            <a:ext cx="10401300" cy="1384299"/>
          </a:xfrm>
          <a:prstGeom prst="rect">
            <a:avLst/>
          </a:prstGeom>
          <a:solidFill>
            <a:srgbClr val="FE5E0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27" name="Freeform 26"/>
          <p:cNvSpPr/>
          <p:nvPr/>
        </p:nvSpPr>
        <p:spPr bwMode="auto">
          <a:xfrm>
            <a:off x="3431541" y="5008879"/>
            <a:ext cx="5445760" cy="680721"/>
          </a:xfrm>
          <a:custGeom>
            <a:avLst/>
            <a:gdLst>
              <a:gd name="connsiteX0" fmla="*/ 0 w 4130040"/>
              <a:gd name="connsiteY0" fmla="*/ 0 h 502920"/>
              <a:gd name="connsiteX1" fmla="*/ 2514600 w 4130040"/>
              <a:gd name="connsiteY1" fmla="*/ 259080 h 502920"/>
              <a:gd name="connsiteX2" fmla="*/ 4130040 w 4130040"/>
              <a:gd name="connsiteY2" fmla="*/ 502920 h 502920"/>
              <a:gd name="connsiteX3" fmla="*/ 4130040 w 4130040"/>
              <a:gd name="connsiteY3" fmla="*/ 502920 h 502920"/>
              <a:gd name="connsiteX0" fmla="*/ 0 w 3992880"/>
              <a:gd name="connsiteY0" fmla="*/ 0 h 563880"/>
              <a:gd name="connsiteX1" fmla="*/ 2377440 w 3992880"/>
              <a:gd name="connsiteY1" fmla="*/ 320040 h 563880"/>
              <a:gd name="connsiteX2" fmla="*/ 3992880 w 3992880"/>
              <a:gd name="connsiteY2" fmla="*/ 563880 h 563880"/>
              <a:gd name="connsiteX3" fmla="*/ 3992880 w 3992880"/>
              <a:gd name="connsiteY3" fmla="*/ 563880 h 563880"/>
              <a:gd name="connsiteX0" fmla="*/ 0 w 3992880"/>
              <a:gd name="connsiteY0" fmla="*/ 0 h 563880"/>
              <a:gd name="connsiteX1" fmla="*/ 2377440 w 3992880"/>
              <a:gd name="connsiteY1" fmla="*/ 320040 h 563880"/>
              <a:gd name="connsiteX2" fmla="*/ 3992880 w 3992880"/>
              <a:gd name="connsiteY2" fmla="*/ 563880 h 563880"/>
              <a:gd name="connsiteX3" fmla="*/ 3992880 w 3992880"/>
              <a:gd name="connsiteY3" fmla="*/ 563880 h 563880"/>
              <a:gd name="connsiteX0" fmla="*/ 0 w 4495800"/>
              <a:gd name="connsiteY0" fmla="*/ 0 h 655320"/>
              <a:gd name="connsiteX1" fmla="*/ 2880360 w 4495800"/>
              <a:gd name="connsiteY1" fmla="*/ 411480 h 655320"/>
              <a:gd name="connsiteX2" fmla="*/ 4495800 w 4495800"/>
              <a:gd name="connsiteY2" fmla="*/ 655320 h 655320"/>
              <a:gd name="connsiteX3" fmla="*/ 4495800 w 4495800"/>
              <a:gd name="connsiteY3" fmla="*/ 655320 h 655320"/>
              <a:gd name="connsiteX0" fmla="*/ 0 w 4495800"/>
              <a:gd name="connsiteY0" fmla="*/ 0 h 655320"/>
              <a:gd name="connsiteX1" fmla="*/ 2011680 w 4495800"/>
              <a:gd name="connsiteY1" fmla="*/ 320040 h 655320"/>
              <a:gd name="connsiteX2" fmla="*/ 4495800 w 4495800"/>
              <a:gd name="connsiteY2" fmla="*/ 655320 h 655320"/>
              <a:gd name="connsiteX3" fmla="*/ 4495800 w 4495800"/>
              <a:gd name="connsiteY3" fmla="*/ 655320 h 655320"/>
              <a:gd name="connsiteX0" fmla="*/ 0 w 4495800"/>
              <a:gd name="connsiteY0" fmla="*/ 0 h 655320"/>
              <a:gd name="connsiteX1" fmla="*/ 2026920 w 4495800"/>
              <a:gd name="connsiteY1" fmla="*/ 289560 h 655320"/>
              <a:gd name="connsiteX2" fmla="*/ 4495800 w 4495800"/>
              <a:gd name="connsiteY2" fmla="*/ 655320 h 655320"/>
              <a:gd name="connsiteX3" fmla="*/ 4495800 w 4495800"/>
              <a:gd name="connsiteY3" fmla="*/ 655320 h 655320"/>
              <a:gd name="connsiteX0" fmla="*/ 0 w 4495800"/>
              <a:gd name="connsiteY0" fmla="*/ 0 h 655320"/>
              <a:gd name="connsiteX1" fmla="*/ 2026920 w 4495800"/>
              <a:gd name="connsiteY1" fmla="*/ 289560 h 655320"/>
              <a:gd name="connsiteX2" fmla="*/ 4495800 w 4495800"/>
              <a:gd name="connsiteY2" fmla="*/ 655320 h 655320"/>
              <a:gd name="connsiteX3" fmla="*/ 4495800 w 4495800"/>
              <a:gd name="connsiteY3" fmla="*/ 655320 h 655320"/>
              <a:gd name="connsiteX0" fmla="*/ 0 w 4495800"/>
              <a:gd name="connsiteY0" fmla="*/ 0 h 655320"/>
              <a:gd name="connsiteX1" fmla="*/ 2026920 w 4495800"/>
              <a:gd name="connsiteY1" fmla="*/ 289560 h 655320"/>
              <a:gd name="connsiteX2" fmla="*/ 4495800 w 4495800"/>
              <a:gd name="connsiteY2" fmla="*/ 655320 h 655320"/>
              <a:gd name="connsiteX3" fmla="*/ 4495800 w 4495800"/>
              <a:gd name="connsiteY3" fmla="*/ 655320 h 655320"/>
              <a:gd name="connsiteX0" fmla="*/ 0 w 4495800"/>
              <a:gd name="connsiteY0" fmla="*/ 0 h 670560"/>
              <a:gd name="connsiteX1" fmla="*/ 2026920 w 4495800"/>
              <a:gd name="connsiteY1" fmla="*/ 289560 h 670560"/>
              <a:gd name="connsiteX2" fmla="*/ 4495800 w 4495800"/>
              <a:gd name="connsiteY2" fmla="*/ 655320 h 670560"/>
              <a:gd name="connsiteX3" fmla="*/ 4206240 w 4495800"/>
              <a:gd name="connsiteY3" fmla="*/ 670560 h 670560"/>
              <a:gd name="connsiteX0" fmla="*/ 0 w 4495800"/>
              <a:gd name="connsiteY0" fmla="*/ 0 h 670560"/>
              <a:gd name="connsiteX1" fmla="*/ 2026920 w 4495800"/>
              <a:gd name="connsiteY1" fmla="*/ 289560 h 670560"/>
              <a:gd name="connsiteX2" fmla="*/ 4495800 w 4495800"/>
              <a:gd name="connsiteY2" fmla="*/ 655320 h 670560"/>
              <a:gd name="connsiteX3" fmla="*/ 4206240 w 4495800"/>
              <a:gd name="connsiteY3" fmla="*/ 670560 h 670560"/>
              <a:gd name="connsiteX0" fmla="*/ 0 w 4318000"/>
              <a:gd name="connsiteY0" fmla="*/ 0 h 670560"/>
              <a:gd name="connsiteX1" fmla="*/ 2026920 w 4318000"/>
              <a:gd name="connsiteY1" fmla="*/ 289560 h 670560"/>
              <a:gd name="connsiteX2" fmla="*/ 3566160 w 4318000"/>
              <a:gd name="connsiteY2" fmla="*/ 320040 h 670560"/>
              <a:gd name="connsiteX3" fmla="*/ 4206240 w 4318000"/>
              <a:gd name="connsiteY3" fmla="*/ 670560 h 670560"/>
              <a:gd name="connsiteX0" fmla="*/ 0 w 4409440"/>
              <a:gd name="connsiteY0" fmla="*/ 0 h 563880"/>
              <a:gd name="connsiteX1" fmla="*/ 2026920 w 4409440"/>
              <a:gd name="connsiteY1" fmla="*/ 289560 h 563880"/>
              <a:gd name="connsiteX2" fmla="*/ 3566160 w 4409440"/>
              <a:gd name="connsiteY2" fmla="*/ 320040 h 563880"/>
              <a:gd name="connsiteX3" fmla="*/ 4297680 w 4409440"/>
              <a:gd name="connsiteY3" fmla="*/ 563880 h 563880"/>
              <a:gd name="connsiteX0" fmla="*/ 0 w 4297680"/>
              <a:gd name="connsiteY0" fmla="*/ 0 h 563880"/>
              <a:gd name="connsiteX1" fmla="*/ 2026920 w 4297680"/>
              <a:gd name="connsiteY1" fmla="*/ 289560 h 563880"/>
              <a:gd name="connsiteX2" fmla="*/ 3566160 w 4297680"/>
              <a:gd name="connsiteY2" fmla="*/ 32004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2026920 w 4297680"/>
              <a:gd name="connsiteY1" fmla="*/ 289560 h 563880"/>
              <a:gd name="connsiteX2" fmla="*/ 2987040 w 4297680"/>
              <a:gd name="connsiteY2" fmla="*/ 365760 h 563880"/>
              <a:gd name="connsiteX3" fmla="*/ 4297680 w 4297680"/>
              <a:gd name="connsiteY3" fmla="*/ 563880 h 563880"/>
              <a:gd name="connsiteX0" fmla="*/ 0 w 4297680"/>
              <a:gd name="connsiteY0" fmla="*/ 0 h 563880"/>
              <a:gd name="connsiteX1" fmla="*/ 1082040 w 4297680"/>
              <a:gd name="connsiteY1" fmla="*/ 137160 h 563880"/>
              <a:gd name="connsiteX2" fmla="*/ 2987040 w 4297680"/>
              <a:gd name="connsiteY2" fmla="*/ 365760 h 563880"/>
              <a:gd name="connsiteX3" fmla="*/ 4297680 w 4297680"/>
              <a:gd name="connsiteY3" fmla="*/ 563880 h 563880"/>
              <a:gd name="connsiteX0" fmla="*/ 0 w 4297680"/>
              <a:gd name="connsiteY0" fmla="*/ 0 h 563880"/>
              <a:gd name="connsiteX1" fmla="*/ 1082040 w 4297680"/>
              <a:gd name="connsiteY1" fmla="*/ 137160 h 563880"/>
              <a:gd name="connsiteX2" fmla="*/ 2987040 w 4297680"/>
              <a:gd name="connsiteY2" fmla="*/ 365760 h 563880"/>
              <a:gd name="connsiteX3" fmla="*/ 4297680 w 4297680"/>
              <a:gd name="connsiteY3" fmla="*/ 563880 h 563880"/>
              <a:gd name="connsiteX0" fmla="*/ 0 w 4297680"/>
              <a:gd name="connsiteY0" fmla="*/ 0 h 563880"/>
              <a:gd name="connsiteX1" fmla="*/ 1082040 w 4297680"/>
              <a:gd name="connsiteY1" fmla="*/ 137160 h 563880"/>
              <a:gd name="connsiteX2" fmla="*/ 2987040 w 4297680"/>
              <a:gd name="connsiteY2" fmla="*/ 365760 h 563880"/>
              <a:gd name="connsiteX3" fmla="*/ 4297680 w 4297680"/>
              <a:gd name="connsiteY3" fmla="*/ 563880 h 563880"/>
              <a:gd name="connsiteX0" fmla="*/ 0 w 4297680"/>
              <a:gd name="connsiteY0" fmla="*/ 0 h 553720"/>
              <a:gd name="connsiteX1" fmla="*/ 1082040 w 4297680"/>
              <a:gd name="connsiteY1" fmla="*/ 137160 h 553720"/>
              <a:gd name="connsiteX2" fmla="*/ 2987040 w 4297680"/>
              <a:gd name="connsiteY2" fmla="*/ 365760 h 553720"/>
              <a:gd name="connsiteX3" fmla="*/ 4297680 w 4297680"/>
              <a:gd name="connsiteY3" fmla="*/ 475957 h 553720"/>
              <a:gd name="connsiteX0" fmla="*/ 0 w 4297680"/>
              <a:gd name="connsiteY0" fmla="*/ 0 h 553720"/>
              <a:gd name="connsiteX1" fmla="*/ 1082040 w 4297680"/>
              <a:gd name="connsiteY1" fmla="*/ 137160 h 553720"/>
              <a:gd name="connsiteX2" fmla="*/ 2987040 w 4297680"/>
              <a:gd name="connsiteY2" fmla="*/ 365760 h 553720"/>
              <a:gd name="connsiteX3" fmla="*/ 4297680 w 4297680"/>
              <a:gd name="connsiteY3" fmla="*/ 475957 h 553720"/>
              <a:gd name="connsiteX0" fmla="*/ 0 w 4297680"/>
              <a:gd name="connsiteY0" fmla="*/ 0 h 536135"/>
              <a:gd name="connsiteX1" fmla="*/ 1082040 w 4297680"/>
              <a:gd name="connsiteY1" fmla="*/ 137160 h 536135"/>
              <a:gd name="connsiteX2" fmla="*/ 2992901 w 4297680"/>
              <a:gd name="connsiteY2" fmla="*/ 348175 h 536135"/>
              <a:gd name="connsiteX3" fmla="*/ 4297680 w 4297680"/>
              <a:gd name="connsiteY3" fmla="*/ 475957 h 536135"/>
              <a:gd name="connsiteX0" fmla="*/ 0 w 4297680"/>
              <a:gd name="connsiteY0" fmla="*/ 0 h 475957"/>
              <a:gd name="connsiteX1" fmla="*/ 1082040 w 4297680"/>
              <a:gd name="connsiteY1" fmla="*/ 137160 h 475957"/>
              <a:gd name="connsiteX2" fmla="*/ 2992901 w 4297680"/>
              <a:gd name="connsiteY2" fmla="*/ 348175 h 475957"/>
              <a:gd name="connsiteX3" fmla="*/ 4297680 w 4297680"/>
              <a:gd name="connsiteY3" fmla="*/ 475957 h 475957"/>
              <a:gd name="connsiteX0" fmla="*/ 0 w 4297680"/>
              <a:gd name="connsiteY0" fmla="*/ 0 h 475957"/>
              <a:gd name="connsiteX1" fmla="*/ 1082040 w 4297680"/>
              <a:gd name="connsiteY1" fmla="*/ 137160 h 475957"/>
              <a:gd name="connsiteX2" fmla="*/ 2992901 w 4297680"/>
              <a:gd name="connsiteY2" fmla="*/ 348175 h 475957"/>
              <a:gd name="connsiteX3" fmla="*/ 4297680 w 4297680"/>
              <a:gd name="connsiteY3" fmla="*/ 475957 h 475957"/>
              <a:gd name="connsiteX0" fmla="*/ 0 w 4297680"/>
              <a:gd name="connsiteY0" fmla="*/ 0 h 475957"/>
              <a:gd name="connsiteX1" fmla="*/ 1082040 w 4297680"/>
              <a:gd name="connsiteY1" fmla="*/ 137160 h 475957"/>
              <a:gd name="connsiteX2" fmla="*/ 2992901 w 4297680"/>
              <a:gd name="connsiteY2" fmla="*/ 348175 h 475957"/>
              <a:gd name="connsiteX3" fmla="*/ 4297680 w 4297680"/>
              <a:gd name="connsiteY3" fmla="*/ 475957 h 475957"/>
              <a:gd name="connsiteX0" fmla="*/ 0 w 4561449"/>
              <a:gd name="connsiteY0" fmla="*/ 0 h 516988"/>
              <a:gd name="connsiteX1" fmla="*/ 1082040 w 4561449"/>
              <a:gd name="connsiteY1" fmla="*/ 137160 h 516988"/>
              <a:gd name="connsiteX2" fmla="*/ 2992901 w 4561449"/>
              <a:gd name="connsiteY2" fmla="*/ 348175 h 516988"/>
              <a:gd name="connsiteX3" fmla="*/ 4561449 w 4561449"/>
              <a:gd name="connsiteY3" fmla="*/ 516988 h 516988"/>
              <a:gd name="connsiteX0" fmla="*/ 0 w 4666956"/>
              <a:gd name="connsiteY0" fmla="*/ 0 h 516988"/>
              <a:gd name="connsiteX1" fmla="*/ 1082040 w 4666956"/>
              <a:gd name="connsiteY1" fmla="*/ 137160 h 516988"/>
              <a:gd name="connsiteX2" fmla="*/ 2992901 w 4666956"/>
              <a:gd name="connsiteY2" fmla="*/ 348175 h 516988"/>
              <a:gd name="connsiteX3" fmla="*/ 4666956 w 4666956"/>
              <a:gd name="connsiteY3" fmla="*/ 516988 h 516988"/>
              <a:gd name="connsiteX0" fmla="*/ 0 w 4666956"/>
              <a:gd name="connsiteY0" fmla="*/ 0 h 516988"/>
              <a:gd name="connsiteX1" fmla="*/ 1082040 w 4666956"/>
              <a:gd name="connsiteY1" fmla="*/ 137160 h 516988"/>
              <a:gd name="connsiteX2" fmla="*/ 2992901 w 4666956"/>
              <a:gd name="connsiteY2" fmla="*/ 348175 h 516988"/>
              <a:gd name="connsiteX3" fmla="*/ 4666956 w 4666956"/>
              <a:gd name="connsiteY3" fmla="*/ 516988 h 516988"/>
              <a:gd name="connsiteX0" fmla="*/ 0 w 4816882"/>
              <a:gd name="connsiteY0" fmla="*/ 0 h 636460"/>
              <a:gd name="connsiteX1" fmla="*/ 1082040 w 4816882"/>
              <a:gd name="connsiteY1" fmla="*/ 137160 h 636460"/>
              <a:gd name="connsiteX2" fmla="*/ 2992901 w 4816882"/>
              <a:gd name="connsiteY2" fmla="*/ 348175 h 636460"/>
              <a:gd name="connsiteX3" fmla="*/ 4816882 w 4816882"/>
              <a:gd name="connsiteY3" fmla="*/ 636460 h 636460"/>
              <a:gd name="connsiteX0" fmla="*/ 0 w 4591994"/>
              <a:gd name="connsiteY0" fmla="*/ 0 h 582155"/>
              <a:gd name="connsiteX1" fmla="*/ 1082040 w 4591994"/>
              <a:gd name="connsiteY1" fmla="*/ 137160 h 582155"/>
              <a:gd name="connsiteX2" fmla="*/ 2992901 w 4591994"/>
              <a:gd name="connsiteY2" fmla="*/ 348175 h 582155"/>
              <a:gd name="connsiteX3" fmla="*/ 4591994 w 4591994"/>
              <a:gd name="connsiteY3" fmla="*/ 582155 h 582155"/>
              <a:gd name="connsiteX0" fmla="*/ 0 w 4591994"/>
              <a:gd name="connsiteY0" fmla="*/ 0 h 582155"/>
              <a:gd name="connsiteX1" fmla="*/ 1082040 w 4591994"/>
              <a:gd name="connsiteY1" fmla="*/ 137160 h 582155"/>
              <a:gd name="connsiteX2" fmla="*/ 2992901 w 4591994"/>
              <a:gd name="connsiteY2" fmla="*/ 348175 h 582155"/>
              <a:gd name="connsiteX3" fmla="*/ 4591994 w 4591994"/>
              <a:gd name="connsiteY3" fmla="*/ 582155 h 582155"/>
              <a:gd name="connsiteX0" fmla="*/ 0 w 4591994"/>
              <a:gd name="connsiteY0" fmla="*/ 0 h 582155"/>
              <a:gd name="connsiteX1" fmla="*/ 1082040 w 4591994"/>
              <a:gd name="connsiteY1" fmla="*/ 137160 h 582155"/>
              <a:gd name="connsiteX2" fmla="*/ 2992901 w 4591994"/>
              <a:gd name="connsiteY2" fmla="*/ 348175 h 582155"/>
              <a:gd name="connsiteX3" fmla="*/ 4591994 w 4591994"/>
              <a:gd name="connsiteY3" fmla="*/ 582155 h 582155"/>
            </a:gdLst>
            <a:ahLst/>
            <a:cxnLst>
              <a:cxn ang="0">
                <a:pos x="connsiteX0" y="connsiteY0"/>
              </a:cxn>
              <a:cxn ang="0">
                <a:pos x="connsiteX1" y="connsiteY1"/>
              </a:cxn>
              <a:cxn ang="0">
                <a:pos x="connsiteX2" y="connsiteY2"/>
              </a:cxn>
              <a:cxn ang="0">
                <a:pos x="connsiteX3" y="connsiteY3"/>
              </a:cxn>
            </a:cxnLst>
            <a:rect l="l" t="t" r="r" b="b"/>
            <a:pathLst>
              <a:path w="4591994" h="582155">
                <a:moveTo>
                  <a:pt x="0" y="0"/>
                </a:moveTo>
                <a:lnTo>
                  <a:pt x="1082040" y="137160"/>
                </a:lnTo>
                <a:lnTo>
                  <a:pt x="2992901" y="348175"/>
                </a:lnTo>
                <a:cubicBezTo>
                  <a:pt x="3513015" y="407181"/>
                  <a:pt x="4032998" y="449776"/>
                  <a:pt x="4591994" y="582155"/>
                </a:cubicBezTo>
              </a:path>
            </a:pathLst>
          </a:custGeom>
          <a:noFill/>
          <a:ln w="177800" cap="flat" cmpd="thinThick" algn="ctr">
            <a:solidFill>
              <a:schemeClr val="tx1"/>
            </a:solidFill>
            <a:prstDash val="sysDot"/>
            <a:round/>
            <a:headEnd type="none" w="med" len="med"/>
            <a:tailEnd type="triangl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15" name="Up Arrow 14"/>
          <p:cNvSpPr/>
          <p:nvPr/>
        </p:nvSpPr>
        <p:spPr bwMode="auto">
          <a:xfrm>
            <a:off x="3499757" y="5630636"/>
            <a:ext cx="2830286" cy="990600"/>
          </a:xfrm>
          <a:prstGeom prst="upArrow">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Mantle upwelling</a:t>
            </a:r>
          </a:p>
        </p:txBody>
      </p:sp>
      <p:sp>
        <p:nvSpPr>
          <p:cNvPr id="28" name="TextBox 27"/>
          <p:cNvSpPr txBox="1"/>
          <p:nvPr/>
        </p:nvSpPr>
        <p:spPr>
          <a:xfrm rot="378071">
            <a:off x="4989548" y="5456875"/>
            <a:ext cx="3514210" cy="400110"/>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Path of Farallon Plate</a:t>
            </a:r>
          </a:p>
        </p:txBody>
      </p:sp>
      <p:cxnSp>
        <p:nvCxnSpPr>
          <p:cNvPr id="16" name="Straight Arrow Connector 15"/>
          <p:cNvCxnSpPr/>
          <p:nvPr/>
        </p:nvCxnSpPr>
        <p:spPr bwMode="auto">
          <a:xfrm>
            <a:off x="8447964" y="3480179"/>
            <a:ext cx="341194" cy="545911"/>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sp>
        <p:nvSpPr>
          <p:cNvPr id="12" name="Left Brace 11"/>
          <p:cNvSpPr/>
          <p:nvPr/>
        </p:nvSpPr>
        <p:spPr bwMode="auto">
          <a:xfrm rot="5400000">
            <a:off x="2861559" y="3038984"/>
            <a:ext cx="313898" cy="1523841"/>
          </a:xfrm>
          <a:prstGeom prst="leftBrace">
            <a:avLst>
              <a:gd name="adj1" fmla="val 50793"/>
              <a:gd name="adj2" fmla="val 50000"/>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48" name="TextBox 47"/>
          <p:cNvSpPr txBox="1"/>
          <p:nvPr/>
        </p:nvSpPr>
        <p:spPr>
          <a:xfrm>
            <a:off x="2135214" y="3100427"/>
            <a:ext cx="1781691" cy="584775"/>
          </a:xfrm>
          <a:prstGeom prst="rect">
            <a:avLst/>
          </a:prstGeom>
          <a:noFill/>
        </p:spPr>
        <p:txBody>
          <a:bodyPr wrap="square" rtlCol="0">
            <a:spAutoFit/>
          </a:bodyPr>
          <a:lstStyle/>
          <a:p>
            <a:pPr algn="ctr"/>
            <a:r>
              <a:rPr lang="en-US" sz="1600" b="1" dirty="0">
                <a:solidFill>
                  <a:schemeClr val="tx1"/>
                </a:solidFill>
                <a:latin typeface="Arial" pitchFamily="34" charset="0"/>
                <a:cs typeface="Arial" pitchFamily="34" charset="0"/>
              </a:rPr>
              <a:t>Core complex (Catalina schist)</a:t>
            </a:r>
          </a:p>
        </p:txBody>
      </p:sp>
      <p:sp>
        <p:nvSpPr>
          <p:cNvPr id="51" name="TextBox 50"/>
          <p:cNvSpPr txBox="1"/>
          <p:nvPr/>
        </p:nvSpPr>
        <p:spPr>
          <a:xfrm>
            <a:off x="7275547" y="3836758"/>
            <a:ext cx="1247965" cy="276999"/>
          </a:xfrm>
          <a:prstGeom prst="rect">
            <a:avLst/>
          </a:prstGeom>
          <a:noFill/>
        </p:spPr>
        <p:txBody>
          <a:bodyPr wrap="square" rtlCol="0">
            <a:spAutoFit/>
          </a:bodyPr>
          <a:lstStyle/>
          <a:p>
            <a:pPr algn="ctr"/>
            <a:r>
              <a:rPr lang="en-US" sz="1200" b="1" i="1" dirty="0">
                <a:solidFill>
                  <a:schemeClr val="tx1"/>
                </a:solidFill>
                <a:latin typeface="Arial" pitchFamily="34" charset="0"/>
                <a:cs typeface="Arial" pitchFamily="34" charset="0"/>
              </a:rPr>
              <a:t>Salton Trough</a:t>
            </a:r>
          </a:p>
        </p:txBody>
      </p:sp>
      <p:sp>
        <p:nvSpPr>
          <p:cNvPr id="24" name="TextBox 23"/>
          <p:cNvSpPr txBox="1"/>
          <p:nvPr/>
        </p:nvSpPr>
        <p:spPr>
          <a:xfrm>
            <a:off x="7282559" y="2917325"/>
            <a:ext cx="1861457" cy="584775"/>
          </a:xfrm>
          <a:prstGeom prst="rect">
            <a:avLst/>
          </a:prstGeom>
          <a:noFill/>
        </p:spPr>
        <p:txBody>
          <a:bodyPr wrap="square" rtlCol="0">
            <a:spAutoFit/>
          </a:bodyPr>
          <a:lstStyle/>
          <a:p>
            <a:pPr algn="ctr"/>
            <a:r>
              <a:rPr lang="en-US" sz="1600" b="1" dirty="0">
                <a:solidFill>
                  <a:schemeClr val="tx1"/>
                </a:solidFill>
                <a:latin typeface="Arial" pitchFamily="34" charset="0"/>
                <a:cs typeface="Arial" pitchFamily="34" charset="0"/>
              </a:rPr>
              <a:t>Core complex (Orocopia schist)</a:t>
            </a:r>
          </a:p>
        </p:txBody>
      </p:sp>
      <p:sp>
        <p:nvSpPr>
          <p:cNvPr id="17" name="TextBox 16"/>
          <p:cNvSpPr txBox="1"/>
          <p:nvPr/>
        </p:nvSpPr>
        <p:spPr>
          <a:xfrm>
            <a:off x="7113559" y="4518242"/>
            <a:ext cx="1204866" cy="830997"/>
          </a:xfrm>
          <a:prstGeom prst="rect">
            <a:avLst/>
          </a:prstGeom>
          <a:noFill/>
        </p:spPr>
        <p:txBody>
          <a:bodyPr wrap="square" rtlCol="0">
            <a:spAutoFit/>
          </a:bodyPr>
          <a:lstStyle/>
          <a:p>
            <a:pPr algn="ctr"/>
            <a:r>
              <a:rPr lang="en-US" sz="1600" b="1" dirty="0">
                <a:solidFill>
                  <a:schemeClr val="tx1"/>
                </a:solidFill>
                <a:latin typeface="Arial" pitchFamily="34" charset="0"/>
                <a:cs typeface="Arial" pitchFamily="34" charset="0"/>
              </a:rPr>
              <a:t>San Andreas Fault</a:t>
            </a:r>
          </a:p>
        </p:txBody>
      </p:sp>
      <p:cxnSp>
        <p:nvCxnSpPr>
          <p:cNvPr id="18" name="Straight Arrow Connector 17"/>
          <p:cNvCxnSpPr/>
          <p:nvPr/>
        </p:nvCxnSpPr>
        <p:spPr bwMode="auto">
          <a:xfrm flipV="1">
            <a:off x="8024884" y="4694831"/>
            <a:ext cx="368490" cy="122829"/>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spTree>
    <p:extLst>
      <p:ext uri="{BB962C8B-B14F-4D97-AF65-F5344CB8AC3E}">
        <p14:creationId xmlns:p14="http://schemas.microsoft.com/office/powerpoint/2010/main" val="597387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LATE CENOZOIC.jpg"/>
          <p:cNvPicPr>
            <a:picLocks noChangeAspect="1"/>
          </p:cNvPicPr>
          <p:nvPr/>
        </p:nvPicPr>
        <p:blipFill>
          <a:blip r:embed="rId3" cstate="print"/>
          <a:srcRect t="9655"/>
          <a:stretch>
            <a:fillRect/>
          </a:stretch>
        </p:blipFill>
        <p:spPr>
          <a:xfrm>
            <a:off x="-542801" y="3911600"/>
            <a:ext cx="9741629" cy="2082800"/>
          </a:xfrm>
          <a:prstGeom prst="rect">
            <a:avLst/>
          </a:prstGeom>
        </p:spPr>
      </p:pic>
      <p:sp>
        <p:nvSpPr>
          <p:cNvPr id="8" name="Rectangle 7"/>
          <p:cNvSpPr/>
          <p:nvPr/>
        </p:nvSpPr>
        <p:spPr bwMode="auto">
          <a:xfrm>
            <a:off x="-355600" y="5473701"/>
            <a:ext cx="10401300" cy="1384299"/>
          </a:xfrm>
          <a:prstGeom prst="rect">
            <a:avLst/>
          </a:prstGeom>
          <a:solidFill>
            <a:srgbClr val="FE5E0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202755" name="Text Box 3"/>
          <p:cNvSpPr txBox="1">
            <a:spLocks noChangeArrowheads="1"/>
          </p:cNvSpPr>
          <p:nvPr/>
        </p:nvSpPr>
        <p:spPr bwMode="auto">
          <a:xfrm>
            <a:off x="1812214" y="608652"/>
            <a:ext cx="5956300" cy="954107"/>
          </a:xfrm>
          <a:prstGeom prst="rect">
            <a:avLst/>
          </a:prstGeom>
          <a:noFill/>
          <a:ln w="38100">
            <a:noFill/>
            <a:miter lim="800000"/>
            <a:headEnd/>
            <a:tailEnd/>
          </a:ln>
          <a:effectLst/>
        </p:spPr>
        <p:txBody>
          <a:bodyPr wrap="square">
            <a:spAutoFit/>
          </a:bodyPr>
          <a:lstStyle/>
          <a:p>
            <a:pPr algn="ctr">
              <a:spcBef>
                <a:spcPct val="50000"/>
              </a:spcBef>
            </a:pPr>
            <a:r>
              <a:rPr lang="en-US" b="1" dirty="0">
                <a:solidFill>
                  <a:schemeClr val="tx1"/>
                </a:solidFill>
                <a:latin typeface="Arial" pitchFamily="34" charset="0"/>
                <a:cs typeface="Arial" pitchFamily="34" charset="0"/>
              </a:rPr>
              <a:t>Decompression Melting and Basaltic Magmatism </a:t>
            </a:r>
          </a:p>
        </p:txBody>
      </p:sp>
      <p:sp>
        <p:nvSpPr>
          <p:cNvPr id="5" name="Left Arrow 4"/>
          <p:cNvSpPr/>
          <p:nvPr/>
        </p:nvSpPr>
        <p:spPr bwMode="auto">
          <a:xfrm rot="5400000">
            <a:off x="6984758" y="5038918"/>
            <a:ext cx="1862644" cy="1420128"/>
          </a:xfrm>
          <a:prstGeom prst="leftArrow">
            <a:avLst>
              <a:gd name="adj1" fmla="val 50000"/>
              <a:gd name="adj2" fmla="val 35526"/>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10" name="Left Arrow 9"/>
          <p:cNvSpPr/>
          <p:nvPr/>
        </p:nvSpPr>
        <p:spPr bwMode="auto">
          <a:xfrm rot="5400000">
            <a:off x="2598140" y="5167434"/>
            <a:ext cx="1605611" cy="1420128"/>
          </a:xfrm>
          <a:prstGeom prst="leftArrow">
            <a:avLst>
              <a:gd name="adj1" fmla="val 50000"/>
              <a:gd name="adj2" fmla="val 35526"/>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11" name="Left Arrow 10"/>
          <p:cNvSpPr/>
          <p:nvPr/>
        </p:nvSpPr>
        <p:spPr bwMode="auto">
          <a:xfrm rot="5400000">
            <a:off x="5191214" y="5358504"/>
            <a:ext cx="1223471" cy="1420128"/>
          </a:xfrm>
          <a:prstGeom prst="leftArrow">
            <a:avLst>
              <a:gd name="adj1" fmla="val 50000"/>
              <a:gd name="adj2" fmla="val 35526"/>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Times New Roman" pitchFamily="18" charset="0"/>
            </a:endParaRPr>
          </a:p>
        </p:txBody>
      </p:sp>
      <p:sp>
        <p:nvSpPr>
          <p:cNvPr id="12" name="TextBox 11"/>
          <p:cNvSpPr txBox="1"/>
          <p:nvPr/>
        </p:nvSpPr>
        <p:spPr>
          <a:xfrm>
            <a:off x="7248251" y="3795814"/>
            <a:ext cx="1247965" cy="276999"/>
          </a:xfrm>
          <a:prstGeom prst="rect">
            <a:avLst/>
          </a:prstGeom>
          <a:noFill/>
        </p:spPr>
        <p:txBody>
          <a:bodyPr wrap="square" rtlCol="0">
            <a:spAutoFit/>
          </a:bodyPr>
          <a:lstStyle/>
          <a:p>
            <a:pPr algn="ctr"/>
            <a:r>
              <a:rPr lang="en-US" sz="1200" b="1" i="1" dirty="0">
                <a:solidFill>
                  <a:schemeClr val="tx1"/>
                </a:solidFill>
                <a:latin typeface="Arial" pitchFamily="34" charset="0"/>
                <a:cs typeface="Arial" pitchFamily="34" charset="0"/>
              </a:rPr>
              <a:t>Salton Trough</a:t>
            </a:r>
          </a:p>
        </p:txBody>
      </p:sp>
      <p:sp>
        <p:nvSpPr>
          <p:cNvPr id="13" name="TextBox 12"/>
          <p:cNvSpPr txBox="1"/>
          <p:nvPr/>
        </p:nvSpPr>
        <p:spPr>
          <a:xfrm>
            <a:off x="1914252" y="3770793"/>
            <a:ext cx="2166428" cy="276999"/>
          </a:xfrm>
          <a:prstGeom prst="rect">
            <a:avLst/>
          </a:prstGeom>
          <a:noFill/>
        </p:spPr>
        <p:txBody>
          <a:bodyPr wrap="square" rtlCol="0">
            <a:spAutoFit/>
          </a:bodyPr>
          <a:lstStyle/>
          <a:p>
            <a:pPr algn="ctr"/>
            <a:r>
              <a:rPr lang="en-US" sz="1200" b="1" i="1" dirty="0">
                <a:solidFill>
                  <a:schemeClr val="tx1"/>
                </a:solidFill>
                <a:latin typeface="Arial" pitchFamily="34" charset="0"/>
                <a:cs typeface="Arial" pitchFamily="34" charset="0"/>
              </a:rPr>
              <a:t>Continental Borderland</a:t>
            </a:r>
          </a:p>
        </p:txBody>
      </p:sp>
      <p:sp>
        <p:nvSpPr>
          <p:cNvPr id="14" name="TextBox 13"/>
          <p:cNvSpPr txBox="1"/>
          <p:nvPr/>
        </p:nvSpPr>
        <p:spPr>
          <a:xfrm>
            <a:off x="4959978" y="3650238"/>
            <a:ext cx="2166428" cy="276999"/>
          </a:xfrm>
          <a:prstGeom prst="rect">
            <a:avLst/>
          </a:prstGeom>
          <a:noFill/>
        </p:spPr>
        <p:txBody>
          <a:bodyPr wrap="square" rtlCol="0">
            <a:spAutoFit/>
          </a:bodyPr>
          <a:lstStyle/>
          <a:p>
            <a:pPr algn="ctr"/>
            <a:r>
              <a:rPr lang="en-US" sz="1200" b="1" i="1" dirty="0">
                <a:solidFill>
                  <a:schemeClr val="tx1"/>
                </a:solidFill>
                <a:latin typeface="Arial" pitchFamily="34" charset="0"/>
                <a:cs typeface="Arial" pitchFamily="34" charset="0"/>
              </a:rPr>
              <a:t>Peninsular Ranges</a:t>
            </a:r>
          </a:p>
        </p:txBody>
      </p:sp>
      <p:sp>
        <p:nvSpPr>
          <p:cNvPr id="15" name="TextBox 14"/>
          <p:cNvSpPr txBox="1"/>
          <p:nvPr/>
        </p:nvSpPr>
        <p:spPr>
          <a:xfrm>
            <a:off x="4353637" y="5067332"/>
            <a:ext cx="2620370" cy="338554"/>
          </a:xfrm>
          <a:prstGeom prst="rect">
            <a:avLst/>
          </a:prstGeom>
          <a:noFill/>
        </p:spPr>
        <p:txBody>
          <a:bodyPr wrap="square" rtlCol="0">
            <a:spAutoFit/>
          </a:bodyPr>
          <a:lstStyle/>
          <a:p>
            <a:pPr algn="ctr"/>
            <a:r>
              <a:rPr lang="en-US" sz="1600" b="1" dirty="0">
                <a:solidFill>
                  <a:schemeClr val="tx1"/>
                </a:solidFill>
                <a:latin typeface="Arial" pitchFamily="34" charset="0"/>
                <a:cs typeface="Arial" pitchFamily="34" charset="0"/>
              </a:rPr>
              <a:t>Decompression melting</a:t>
            </a:r>
          </a:p>
        </p:txBody>
      </p:sp>
      <p:cxnSp>
        <p:nvCxnSpPr>
          <p:cNvPr id="16" name="Straight Arrow Connector 15"/>
          <p:cNvCxnSpPr>
            <a:stCxn id="15" idx="1"/>
          </p:cNvCxnSpPr>
          <p:nvPr/>
        </p:nvCxnSpPr>
        <p:spPr bwMode="auto">
          <a:xfrm flipH="1" flipV="1">
            <a:off x="3480179" y="4872251"/>
            <a:ext cx="873458" cy="364358"/>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cxnSp>
        <p:nvCxnSpPr>
          <p:cNvPr id="19" name="Straight Arrow Connector 18"/>
          <p:cNvCxnSpPr/>
          <p:nvPr/>
        </p:nvCxnSpPr>
        <p:spPr bwMode="auto">
          <a:xfrm flipV="1">
            <a:off x="6974006" y="4449170"/>
            <a:ext cx="900752" cy="777925"/>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LATE CENOZOIC.jpg"/>
          <p:cNvPicPr>
            <a:picLocks noChangeAspect="1"/>
          </p:cNvPicPr>
          <p:nvPr/>
        </p:nvPicPr>
        <p:blipFill>
          <a:blip r:embed="rId3" cstate="print"/>
          <a:srcRect t="9655"/>
          <a:stretch>
            <a:fillRect/>
          </a:stretch>
        </p:blipFill>
        <p:spPr>
          <a:xfrm>
            <a:off x="-101851" y="4161304"/>
            <a:ext cx="13040611" cy="2788136"/>
          </a:xfrm>
          <a:prstGeom prst="rect">
            <a:avLst/>
          </a:prstGeom>
        </p:spPr>
      </p:pic>
      <p:graphicFrame>
        <p:nvGraphicFramePr>
          <p:cNvPr id="6" name="Group 2"/>
          <p:cNvGraphicFramePr>
            <a:graphicFrameLocks noGrp="1"/>
          </p:cNvGraphicFramePr>
          <p:nvPr>
            <p:extLst>
              <p:ext uri="{D42A27DB-BD31-4B8C-83A1-F6EECF244321}">
                <p14:modId xmlns:p14="http://schemas.microsoft.com/office/powerpoint/2010/main" val="3892491586"/>
              </p:ext>
            </p:extLst>
          </p:nvPr>
        </p:nvGraphicFramePr>
        <p:xfrm>
          <a:off x="1752600" y="661440"/>
          <a:ext cx="5581650" cy="1444625"/>
        </p:xfrm>
        <a:graphic>
          <a:graphicData uri="http://schemas.openxmlformats.org/drawingml/2006/table">
            <a:tbl>
              <a:tblPr/>
              <a:tblGrid>
                <a:gridCol w="912813">
                  <a:extLst>
                    <a:ext uri="{9D8B030D-6E8A-4147-A177-3AD203B41FA5}">
                      <a16:colId xmlns:a16="http://schemas.microsoft.com/office/drawing/2014/main" val="20000"/>
                    </a:ext>
                  </a:extLst>
                </a:gridCol>
                <a:gridCol w="2793691">
                  <a:extLst>
                    <a:ext uri="{9D8B030D-6E8A-4147-A177-3AD203B41FA5}">
                      <a16:colId xmlns:a16="http://schemas.microsoft.com/office/drawing/2014/main" val="20001"/>
                    </a:ext>
                  </a:extLst>
                </a:gridCol>
                <a:gridCol w="1875146">
                  <a:extLst>
                    <a:ext uri="{9D8B030D-6E8A-4147-A177-3AD203B41FA5}">
                      <a16:colId xmlns:a16="http://schemas.microsoft.com/office/drawing/2014/main" val="20002"/>
                    </a:ext>
                  </a:extLst>
                </a:gridCol>
              </a:tblGrid>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Termination of subduction, Thermal expansion, Tilting, </a:t>
                      </a:r>
                      <a:r>
                        <a:rPr kumimoji="0" lang="en-US" sz="1600" b="1" i="0" u="none" strike="noStrike" cap="none" normalizeH="0" baseline="0" dirty="0">
                          <a:ln>
                            <a:noFill/>
                          </a:ln>
                          <a:solidFill>
                            <a:srgbClr val="FF0000"/>
                          </a:solidFill>
                          <a:effectLst/>
                          <a:latin typeface="Arial" charset="0"/>
                          <a:ea typeface="Times New Roman" pitchFamily="18" charset="0"/>
                          <a:cs typeface="Arial" charset="0"/>
                        </a:rPr>
                        <a:t>Translation, Transtension, Transpression, </a:t>
                      </a: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Terracing</a:t>
                      </a:r>
                      <a:endParaRPr kumimoji="0" lang="en-US" sz="16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LATE CENOZOIC</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 name="WordArt 32"/>
          <p:cNvSpPr>
            <a:spLocks noChangeArrowheads="1" noChangeShapeType="1" noTextEdit="1"/>
          </p:cNvSpPr>
          <p:nvPr/>
        </p:nvSpPr>
        <p:spPr bwMode="auto">
          <a:xfrm rot="-5400000">
            <a:off x="1909763" y="1088160"/>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T</a:t>
            </a:r>
          </a:p>
        </p:txBody>
      </p:sp>
      <p:cxnSp>
        <p:nvCxnSpPr>
          <p:cNvPr id="9" name="Straight Arrow Connector 8"/>
          <p:cNvCxnSpPr/>
          <p:nvPr/>
        </p:nvCxnSpPr>
        <p:spPr bwMode="auto">
          <a:xfrm>
            <a:off x="4752109" y="3726873"/>
            <a:ext cx="218902" cy="702425"/>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sp>
        <p:nvSpPr>
          <p:cNvPr id="13" name="TextBox 12"/>
          <p:cNvSpPr txBox="1"/>
          <p:nvPr/>
        </p:nvSpPr>
        <p:spPr>
          <a:xfrm>
            <a:off x="3919450" y="3264766"/>
            <a:ext cx="1310640" cy="400110"/>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Faults</a:t>
            </a:r>
          </a:p>
        </p:txBody>
      </p:sp>
      <p:cxnSp>
        <p:nvCxnSpPr>
          <p:cNvPr id="14" name="Straight Arrow Connector 13"/>
          <p:cNvCxnSpPr/>
          <p:nvPr/>
        </p:nvCxnSpPr>
        <p:spPr bwMode="auto">
          <a:xfrm>
            <a:off x="5112327" y="3643745"/>
            <a:ext cx="688571" cy="836815"/>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sp>
        <p:nvSpPr>
          <p:cNvPr id="23" name="TextBox 22"/>
          <p:cNvSpPr txBox="1"/>
          <p:nvPr/>
        </p:nvSpPr>
        <p:spPr>
          <a:xfrm rot="21267970">
            <a:off x="-60960" y="5365710"/>
            <a:ext cx="1310640" cy="707886"/>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Pacific Plate</a:t>
            </a:r>
          </a:p>
        </p:txBody>
      </p:sp>
      <p:sp>
        <p:nvSpPr>
          <p:cNvPr id="24" name="TextBox 23"/>
          <p:cNvSpPr txBox="1"/>
          <p:nvPr/>
        </p:nvSpPr>
        <p:spPr>
          <a:xfrm rot="414264">
            <a:off x="1519462" y="5553000"/>
            <a:ext cx="2336373" cy="707886"/>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Farallon Plate remnant</a:t>
            </a:r>
          </a:p>
        </p:txBody>
      </p:sp>
      <p:cxnSp>
        <p:nvCxnSpPr>
          <p:cNvPr id="16" name="Straight Arrow Connector 15"/>
          <p:cNvCxnSpPr/>
          <p:nvPr/>
        </p:nvCxnSpPr>
        <p:spPr bwMode="auto">
          <a:xfrm flipH="1">
            <a:off x="2906684" y="3657600"/>
            <a:ext cx="1111134" cy="86868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cxnSp>
        <p:nvCxnSpPr>
          <p:cNvPr id="19" name="Straight Arrow Connector 18"/>
          <p:cNvCxnSpPr/>
          <p:nvPr/>
        </p:nvCxnSpPr>
        <p:spPr bwMode="auto">
          <a:xfrm flipH="1">
            <a:off x="3696393" y="3713018"/>
            <a:ext cx="640080" cy="86868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10800000" algn="r" rotWithShape="0">
              <a:prstClr val="black">
                <a:alpha val="40000"/>
              </a:prstClr>
            </a:outerShdw>
          </a:effectLst>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1676400"/>
            <a:ext cx="9144000" cy="3505200"/>
          </a:xfrm>
          <a:prstGeom prst="rect">
            <a:avLst/>
          </a:prstGeom>
          <a:noFill/>
          <a:ln w="9525">
            <a:noFill/>
            <a:miter lim="800000"/>
            <a:headEnd/>
            <a:tailEnd/>
          </a:ln>
        </p:spPr>
      </p:pic>
      <p:sp>
        <p:nvSpPr>
          <p:cNvPr id="3" name="TextBox 2"/>
          <p:cNvSpPr txBox="1"/>
          <p:nvPr/>
        </p:nvSpPr>
        <p:spPr>
          <a:xfrm>
            <a:off x="457200" y="1324302"/>
            <a:ext cx="1387365" cy="461665"/>
          </a:xfrm>
          <a:prstGeom prst="rect">
            <a:avLst/>
          </a:prstGeom>
          <a:noFill/>
        </p:spPr>
        <p:txBody>
          <a:bodyPr wrap="square" rtlCol="0">
            <a:spAutoFit/>
          </a:bodyPr>
          <a:lstStyle/>
          <a:p>
            <a:pPr algn="ctr"/>
            <a:r>
              <a:rPr lang="en-US" b="1" dirty="0">
                <a:solidFill>
                  <a:schemeClr val="tx1"/>
                </a:solidFill>
                <a:effectLst/>
                <a:latin typeface="Arial" pitchFamily="34" charset="0"/>
                <a:cs typeface="Arial" pitchFamily="34" charset="0"/>
              </a:rPr>
              <a:t>Early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18"/>
          <p:cNvGrpSpPr/>
          <p:nvPr/>
        </p:nvGrpSpPr>
        <p:grpSpPr>
          <a:xfrm>
            <a:off x="-3790950" y="-3206750"/>
            <a:ext cx="16844433" cy="13021733"/>
            <a:chOff x="-3790950" y="-3206750"/>
            <a:chExt cx="16844433" cy="13021733"/>
          </a:xfrm>
        </p:grpSpPr>
        <p:sp>
          <p:nvSpPr>
            <p:cNvPr id="14" name="Freeform 13"/>
            <p:cNvSpPr/>
            <p:nvPr/>
          </p:nvSpPr>
          <p:spPr bwMode="auto">
            <a:xfrm>
              <a:off x="-3790950" y="-3206750"/>
              <a:ext cx="16844433" cy="13021733"/>
            </a:xfrm>
            <a:custGeom>
              <a:avLst/>
              <a:gdLst>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44433" h="13021733">
                  <a:moveTo>
                    <a:pt x="15087600" y="228600"/>
                  </a:moveTo>
                  <a:cubicBezTo>
                    <a:pt x="9626600" y="114300"/>
                    <a:pt x="4165600" y="0"/>
                    <a:pt x="2082800" y="127000"/>
                  </a:cubicBezTo>
                  <a:cubicBezTo>
                    <a:pt x="0" y="254000"/>
                    <a:pt x="2446867" y="719667"/>
                    <a:pt x="2590800" y="990600"/>
                  </a:cubicBezTo>
                  <a:cubicBezTo>
                    <a:pt x="2734733" y="1261533"/>
                    <a:pt x="2802467" y="1528233"/>
                    <a:pt x="2946400" y="1752600"/>
                  </a:cubicBezTo>
                  <a:cubicBezTo>
                    <a:pt x="3090333" y="1976967"/>
                    <a:pt x="2980267" y="1849967"/>
                    <a:pt x="3454400" y="2336800"/>
                  </a:cubicBezTo>
                  <a:cubicBezTo>
                    <a:pt x="3928533" y="2823633"/>
                    <a:pt x="4421717" y="3367617"/>
                    <a:pt x="5791200" y="4673600"/>
                  </a:cubicBezTo>
                  <a:cubicBezTo>
                    <a:pt x="6208183" y="5046133"/>
                    <a:pt x="6970183" y="4711700"/>
                    <a:pt x="7442200" y="5029200"/>
                  </a:cubicBezTo>
                  <a:cubicBezTo>
                    <a:pt x="8371417" y="6013450"/>
                    <a:pt x="9014883" y="6568017"/>
                    <a:pt x="9652000" y="7264400"/>
                  </a:cubicBezTo>
                  <a:cubicBezTo>
                    <a:pt x="9850967" y="7503583"/>
                    <a:pt x="9603317" y="8557683"/>
                    <a:pt x="10007600" y="8864600"/>
                  </a:cubicBezTo>
                  <a:cubicBezTo>
                    <a:pt x="11726333" y="10562167"/>
                    <a:pt x="11684000" y="10543117"/>
                    <a:pt x="13563600" y="12420600"/>
                  </a:cubicBezTo>
                  <a:cubicBezTo>
                    <a:pt x="14338300" y="13021733"/>
                    <a:pt x="14194367" y="12568767"/>
                    <a:pt x="14655800" y="12471400"/>
                  </a:cubicBezTo>
                  <a:cubicBezTo>
                    <a:pt x="15117233" y="12374033"/>
                    <a:pt x="16010467" y="12661900"/>
                    <a:pt x="16332200" y="11836400"/>
                  </a:cubicBezTo>
                  <a:cubicBezTo>
                    <a:pt x="16653933" y="11010900"/>
                    <a:pt x="16543867" y="9127067"/>
                    <a:pt x="16586200" y="7518400"/>
                  </a:cubicBezTo>
                  <a:cubicBezTo>
                    <a:pt x="16628533" y="5909733"/>
                    <a:pt x="16844433" y="3403600"/>
                    <a:pt x="16586200" y="2184400"/>
                  </a:cubicBezTo>
                  <a:cubicBezTo>
                    <a:pt x="16327967" y="965200"/>
                    <a:pt x="15682383" y="584200"/>
                    <a:pt x="15036800" y="203200"/>
                  </a:cubicBezTo>
                </a:path>
              </a:pathLst>
            </a:custGeom>
            <a:solidFill>
              <a:srgbClr val="FF9933">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Arial" charset="0"/>
              </a:endParaRPr>
            </a:p>
          </p:txBody>
        </p:sp>
        <p:sp>
          <p:nvSpPr>
            <p:cNvPr id="17" name="Right Arrow 16"/>
            <p:cNvSpPr/>
            <p:nvPr/>
          </p:nvSpPr>
          <p:spPr bwMode="auto">
            <a:xfrm rot="2615095">
              <a:off x="5120640" y="1432561"/>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Arial" charset="0"/>
              </a:endParaRPr>
            </a:p>
          </p:txBody>
        </p:sp>
      </p:grpSp>
      <p:grpSp>
        <p:nvGrpSpPr>
          <p:cNvPr id="3" name="Group 19"/>
          <p:cNvGrpSpPr/>
          <p:nvPr/>
        </p:nvGrpSpPr>
        <p:grpSpPr>
          <a:xfrm>
            <a:off x="-5260975" y="-2181224"/>
            <a:ext cx="14957425" cy="11807825"/>
            <a:chOff x="-5260975" y="-2181224"/>
            <a:chExt cx="14957425" cy="11807825"/>
          </a:xfrm>
        </p:grpSpPr>
        <p:sp>
          <p:nvSpPr>
            <p:cNvPr id="13" name="Freeform 12"/>
            <p:cNvSpPr/>
            <p:nvPr/>
          </p:nvSpPr>
          <p:spPr bwMode="auto">
            <a:xfrm>
              <a:off x="-5260975" y="-2181224"/>
              <a:ext cx="14957425" cy="11807825"/>
            </a:xfrm>
            <a:custGeom>
              <a:avLst/>
              <a:gdLst>
                <a:gd name="connsiteX0" fmla="*/ 688975 w 14697075"/>
                <a:gd name="connsiteY0" fmla="*/ 790575 h 11369675"/>
                <a:gd name="connsiteX1" fmla="*/ 2174875 w 14697075"/>
                <a:gd name="connsiteY1" fmla="*/ 752475 h 11369675"/>
                <a:gd name="connsiteX2" fmla="*/ 3794125 w 14697075"/>
                <a:gd name="connsiteY2" fmla="*/ 828675 h 11369675"/>
                <a:gd name="connsiteX3" fmla="*/ 4670425 w 14697075"/>
                <a:gd name="connsiteY3" fmla="*/ 1076325 h 11369675"/>
                <a:gd name="connsiteX4" fmla="*/ 4841875 w 14697075"/>
                <a:gd name="connsiteY4" fmla="*/ 1209675 h 11369675"/>
                <a:gd name="connsiteX5" fmla="*/ 7108825 w 14697075"/>
                <a:gd name="connsiteY5" fmla="*/ 3514725 h 11369675"/>
                <a:gd name="connsiteX6" fmla="*/ 9051925 w 14697075"/>
                <a:gd name="connsiteY6" fmla="*/ 4162425 h 11369675"/>
                <a:gd name="connsiteX7" fmla="*/ 10956925 w 14697075"/>
                <a:gd name="connsiteY7" fmla="*/ 6048375 h 11369675"/>
                <a:gd name="connsiteX8" fmla="*/ 11299825 w 14697075"/>
                <a:gd name="connsiteY8" fmla="*/ 7667625 h 11369675"/>
                <a:gd name="connsiteX9" fmla="*/ 14347825 w 14697075"/>
                <a:gd name="connsiteY9" fmla="*/ 10582275 h 11369675"/>
                <a:gd name="connsiteX10" fmla="*/ 13395325 w 14697075"/>
                <a:gd name="connsiteY10" fmla="*/ 10544175 h 11369675"/>
                <a:gd name="connsiteX11" fmla="*/ 5756275 w 14697075"/>
                <a:gd name="connsiteY11" fmla="*/ 10448925 h 11369675"/>
                <a:gd name="connsiteX12" fmla="*/ 803275 w 14697075"/>
                <a:gd name="connsiteY12" fmla="*/ 10544175 h 11369675"/>
                <a:gd name="connsiteX13" fmla="*/ 936625 w 14697075"/>
                <a:gd name="connsiteY13" fmla="*/ 5495925 h 11369675"/>
                <a:gd name="connsiteX14" fmla="*/ 688975 w 14697075"/>
                <a:gd name="connsiteY14" fmla="*/ 790575 h 11369675"/>
                <a:gd name="connsiteX0" fmla="*/ 688975 w 15271750"/>
                <a:gd name="connsiteY0" fmla="*/ 790575 h 11369675"/>
                <a:gd name="connsiteX1" fmla="*/ 2174875 w 15271750"/>
                <a:gd name="connsiteY1" fmla="*/ 752475 h 11369675"/>
                <a:gd name="connsiteX2" fmla="*/ 3794125 w 15271750"/>
                <a:gd name="connsiteY2" fmla="*/ 828675 h 11369675"/>
                <a:gd name="connsiteX3" fmla="*/ 4670425 w 15271750"/>
                <a:gd name="connsiteY3" fmla="*/ 1076325 h 11369675"/>
                <a:gd name="connsiteX4" fmla="*/ 4841875 w 15271750"/>
                <a:gd name="connsiteY4" fmla="*/ 1209675 h 11369675"/>
                <a:gd name="connsiteX5" fmla="*/ 7108825 w 15271750"/>
                <a:gd name="connsiteY5" fmla="*/ 3514725 h 11369675"/>
                <a:gd name="connsiteX6" fmla="*/ 9051925 w 15271750"/>
                <a:gd name="connsiteY6" fmla="*/ 4162425 h 11369675"/>
                <a:gd name="connsiteX7" fmla="*/ 10956925 w 15271750"/>
                <a:gd name="connsiteY7" fmla="*/ 6048375 h 11369675"/>
                <a:gd name="connsiteX8" fmla="*/ 11299825 w 15271750"/>
                <a:gd name="connsiteY8" fmla="*/ 7667625 h 11369675"/>
                <a:gd name="connsiteX9" fmla="*/ 14347825 w 15271750"/>
                <a:gd name="connsiteY9" fmla="*/ 10582275 h 11369675"/>
                <a:gd name="connsiteX10" fmla="*/ 5756275 w 15271750"/>
                <a:gd name="connsiteY10" fmla="*/ 10448925 h 11369675"/>
                <a:gd name="connsiteX11" fmla="*/ 803275 w 15271750"/>
                <a:gd name="connsiteY11" fmla="*/ 10544175 h 11369675"/>
                <a:gd name="connsiteX12" fmla="*/ 936625 w 15271750"/>
                <a:gd name="connsiteY12" fmla="*/ 5495925 h 11369675"/>
                <a:gd name="connsiteX13" fmla="*/ 688975 w 15271750"/>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4841875 w 14119225"/>
                <a:gd name="connsiteY4" fmla="*/ 1209675 h 11369675"/>
                <a:gd name="connsiteX5" fmla="*/ 7108825 w 14119225"/>
                <a:gd name="connsiteY5" fmla="*/ 3514725 h 11369675"/>
                <a:gd name="connsiteX6" fmla="*/ 9051925 w 14119225"/>
                <a:gd name="connsiteY6" fmla="*/ 4162425 h 11369675"/>
                <a:gd name="connsiteX7" fmla="*/ 10956925 w 14119225"/>
                <a:gd name="connsiteY7" fmla="*/ 6048375 h 11369675"/>
                <a:gd name="connsiteX8" fmla="*/ 11585575 w 14119225"/>
                <a:gd name="connsiteY8" fmla="*/ 7934325 h 11369675"/>
                <a:gd name="connsiteX9" fmla="*/ 14119225 w 14119225"/>
                <a:gd name="connsiteY9" fmla="*/ 10582275 h 11369675"/>
                <a:gd name="connsiteX10" fmla="*/ 5756275 w 14119225"/>
                <a:gd name="connsiteY10" fmla="*/ 10448925 h 11369675"/>
                <a:gd name="connsiteX11" fmla="*/ 803275 w 14119225"/>
                <a:gd name="connsiteY11" fmla="*/ 10544175 h 11369675"/>
                <a:gd name="connsiteX12" fmla="*/ 936625 w 14119225"/>
                <a:gd name="connsiteY12" fmla="*/ 5495925 h 11369675"/>
                <a:gd name="connsiteX13" fmla="*/ 688975 w 141192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455400"/>
                <a:gd name="connsiteX1" fmla="*/ 2174875 w 14119225"/>
                <a:gd name="connsiteY1" fmla="*/ 752475 h 11455400"/>
                <a:gd name="connsiteX2" fmla="*/ 3794125 w 14119225"/>
                <a:gd name="connsiteY2" fmla="*/ 828675 h 11455400"/>
                <a:gd name="connsiteX3" fmla="*/ 4670425 w 14119225"/>
                <a:gd name="connsiteY3" fmla="*/ 1076325 h 11455400"/>
                <a:gd name="connsiteX4" fmla="*/ 7108825 w 14119225"/>
                <a:gd name="connsiteY4" fmla="*/ 3514725 h 11455400"/>
                <a:gd name="connsiteX5" fmla="*/ 9051925 w 14119225"/>
                <a:gd name="connsiteY5" fmla="*/ 4162425 h 11455400"/>
                <a:gd name="connsiteX6" fmla="*/ 10956925 w 14119225"/>
                <a:gd name="connsiteY6" fmla="*/ 6048375 h 11455400"/>
                <a:gd name="connsiteX7" fmla="*/ 11585575 w 14119225"/>
                <a:gd name="connsiteY7" fmla="*/ 7934325 h 11455400"/>
                <a:gd name="connsiteX8" fmla="*/ 14119225 w 14119225"/>
                <a:gd name="connsiteY8" fmla="*/ 10582275 h 11455400"/>
                <a:gd name="connsiteX9" fmla="*/ 5756275 w 14119225"/>
                <a:gd name="connsiteY9" fmla="*/ 10963275 h 11455400"/>
                <a:gd name="connsiteX10" fmla="*/ 803275 w 14119225"/>
                <a:gd name="connsiteY10" fmla="*/ 10544175 h 11455400"/>
                <a:gd name="connsiteX11" fmla="*/ 936625 w 14119225"/>
                <a:gd name="connsiteY11" fmla="*/ 5495925 h 11455400"/>
                <a:gd name="connsiteX12" fmla="*/ 688975 w 14119225"/>
                <a:gd name="connsiteY12" fmla="*/ 790575 h 11455400"/>
                <a:gd name="connsiteX0" fmla="*/ 688975 w 14957425"/>
                <a:gd name="connsiteY0" fmla="*/ 790575 h 11807825"/>
                <a:gd name="connsiteX1" fmla="*/ 2174875 w 14957425"/>
                <a:gd name="connsiteY1" fmla="*/ 752475 h 11807825"/>
                <a:gd name="connsiteX2" fmla="*/ 3794125 w 14957425"/>
                <a:gd name="connsiteY2" fmla="*/ 828675 h 11807825"/>
                <a:gd name="connsiteX3" fmla="*/ 4670425 w 14957425"/>
                <a:gd name="connsiteY3" fmla="*/ 1076325 h 11807825"/>
                <a:gd name="connsiteX4" fmla="*/ 7108825 w 14957425"/>
                <a:gd name="connsiteY4" fmla="*/ 3514725 h 11807825"/>
                <a:gd name="connsiteX5" fmla="*/ 9051925 w 14957425"/>
                <a:gd name="connsiteY5" fmla="*/ 4162425 h 11807825"/>
                <a:gd name="connsiteX6" fmla="*/ 10956925 w 14957425"/>
                <a:gd name="connsiteY6" fmla="*/ 6048375 h 11807825"/>
                <a:gd name="connsiteX7" fmla="*/ 11585575 w 14957425"/>
                <a:gd name="connsiteY7" fmla="*/ 7934325 h 11807825"/>
                <a:gd name="connsiteX8" fmla="*/ 14957425 w 14957425"/>
                <a:gd name="connsiteY8" fmla="*/ 11344275 h 11807825"/>
                <a:gd name="connsiteX9" fmla="*/ 5756275 w 14957425"/>
                <a:gd name="connsiteY9" fmla="*/ 10963275 h 11807825"/>
                <a:gd name="connsiteX10" fmla="*/ 803275 w 14957425"/>
                <a:gd name="connsiteY10" fmla="*/ 10544175 h 11807825"/>
                <a:gd name="connsiteX11" fmla="*/ 936625 w 14957425"/>
                <a:gd name="connsiteY11" fmla="*/ 5495925 h 11807825"/>
                <a:gd name="connsiteX12" fmla="*/ 688975 w 14957425"/>
                <a:gd name="connsiteY12" fmla="*/ 790575 h 1180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57425" h="11807825">
                  <a:moveTo>
                    <a:pt x="688975" y="790575"/>
                  </a:moveTo>
                  <a:cubicBezTo>
                    <a:pt x="895350" y="0"/>
                    <a:pt x="1657350" y="746125"/>
                    <a:pt x="2174875" y="752475"/>
                  </a:cubicBezTo>
                  <a:cubicBezTo>
                    <a:pt x="2692400" y="758825"/>
                    <a:pt x="3378200" y="774700"/>
                    <a:pt x="3794125" y="828675"/>
                  </a:cubicBezTo>
                  <a:cubicBezTo>
                    <a:pt x="4210050" y="882650"/>
                    <a:pt x="4117975" y="628650"/>
                    <a:pt x="4670425" y="1076325"/>
                  </a:cubicBezTo>
                  <a:cubicBezTo>
                    <a:pt x="5413375" y="1790700"/>
                    <a:pt x="6397625" y="2790825"/>
                    <a:pt x="7108825" y="3514725"/>
                  </a:cubicBezTo>
                  <a:cubicBezTo>
                    <a:pt x="7715250" y="4102100"/>
                    <a:pt x="8562975" y="3606800"/>
                    <a:pt x="9051925" y="4162425"/>
                  </a:cubicBezTo>
                  <a:cubicBezTo>
                    <a:pt x="9559925" y="4641850"/>
                    <a:pt x="9972675" y="5083175"/>
                    <a:pt x="10956925" y="6048375"/>
                  </a:cubicBezTo>
                  <a:cubicBezTo>
                    <a:pt x="11464925" y="6518275"/>
                    <a:pt x="10887075" y="7216775"/>
                    <a:pt x="11585575" y="7934325"/>
                  </a:cubicBezTo>
                  <a:cubicBezTo>
                    <a:pt x="12284075" y="8613775"/>
                    <a:pt x="13766800" y="10118725"/>
                    <a:pt x="14957425" y="11344275"/>
                  </a:cubicBezTo>
                  <a:cubicBezTo>
                    <a:pt x="14033500" y="11807825"/>
                    <a:pt x="8115300" y="11096625"/>
                    <a:pt x="5756275" y="10963275"/>
                  </a:cubicBezTo>
                  <a:cubicBezTo>
                    <a:pt x="3397250" y="10829925"/>
                    <a:pt x="1606550" y="11455400"/>
                    <a:pt x="803275" y="10544175"/>
                  </a:cubicBezTo>
                  <a:cubicBezTo>
                    <a:pt x="0" y="9632950"/>
                    <a:pt x="955675" y="7124700"/>
                    <a:pt x="936625" y="5495925"/>
                  </a:cubicBezTo>
                  <a:cubicBezTo>
                    <a:pt x="917575" y="3867150"/>
                    <a:pt x="482600" y="1581150"/>
                    <a:pt x="688975" y="790575"/>
                  </a:cubicBezTo>
                  <a:close/>
                </a:path>
              </a:pathLst>
            </a:custGeom>
            <a:solidFill>
              <a:srgbClr val="92D050">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Arial" charset="0"/>
              </a:endParaRPr>
            </a:p>
          </p:txBody>
        </p:sp>
        <p:sp>
          <p:nvSpPr>
            <p:cNvPr id="18" name="Right Arrow 17"/>
            <p:cNvSpPr/>
            <p:nvPr/>
          </p:nvSpPr>
          <p:spPr bwMode="auto">
            <a:xfrm rot="13429258">
              <a:off x="2087880" y="4206240"/>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Arial" charset="0"/>
              </a:endParaRPr>
            </a:p>
          </p:txBody>
        </p:sp>
      </p:grpSp>
      <p:cxnSp>
        <p:nvCxnSpPr>
          <p:cNvPr id="21" name="Straight Arrow Connector 20"/>
          <p:cNvCxnSpPr/>
          <p:nvPr/>
        </p:nvCxnSpPr>
        <p:spPr bwMode="auto">
          <a:xfrm rot="16200000" flipV="1">
            <a:off x="3139440" y="198120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25" name="Straight Arrow Connector 24"/>
          <p:cNvCxnSpPr/>
          <p:nvPr/>
        </p:nvCxnSpPr>
        <p:spPr bwMode="auto">
          <a:xfrm>
            <a:off x="2118360" y="94488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29" name="Straight Arrow Connector 28"/>
          <p:cNvCxnSpPr/>
          <p:nvPr/>
        </p:nvCxnSpPr>
        <p:spPr bwMode="auto">
          <a:xfrm rot="16200000" flipV="1">
            <a:off x="5486400" y="434340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30" name="Straight Arrow Connector 29"/>
          <p:cNvCxnSpPr/>
          <p:nvPr/>
        </p:nvCxnSpPr>
        <p:spPr bwMode="auto">
          <a:xfrm>
            <a:off x="6096000" y="490728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18"/>
          <p:cNvGrpSpPr/>
          <p:nvPr/>
        </p:nvGrpSpPr>
        <p:grpSpPr>
          <a:xfrm>
            <a:off x="-3676650" y="-3092450"/>
            <a:ext cx="16844433" cy="13021733"/>
            <a:chOff x="-3790950" y="-3206750"/>
            <a:chExt cx="16844433" cy="13021733"/>
          </a:xfrm>
        </p:grpSpPr>
        <p:sp>
          <p:nvSpPr>
            <p:cNvPr id="14" name="Freeform 13"/>
            <p:cNvSpPr/>
            <p:nvPr/>
          </p:nvSpPr>
          <p:spPr bwMode="auto">
            <a:xfrm>
              <a:off x="-3790950" y="-3206750"/>
              <a:ext cx="16844433" cy="13021733"/>
            </a:xfrm>
            <a:custGeom>
              <a:avLst/>
              <a:gdLst>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44433" h="13021733">
                  <a:moveTo>
                    <a:pt x="15087600" y="228600"/>
                  </a:moveTo>
                  <a:cubicBezTo>
                    <a:pt x="9626600" y="114300"/>
                    <a:pt x="4165600" y="0"/>
                    <a:pt x="2082800" y="127000"/>
                  </a:cubicBezTo>
                  <a:cubicBezTo>
                    <a:pt x="0" y="254000"/>
                    <a:pt x="2446867" y="719667"/>
                    <a:pt x="2590800" y="990600"/>
                  </a:cubicBezTo>
                  <a:cubicBezTo>
                    <a:pt x="2734733" y="1261533"/>
                    <a:pt x="2802467" y="1528233"/>
                    <a:pt x="2946400" y="1752600"/>
                  </a:cubicBezTo>
                  <a:cubicBezTo>
                    <a:pt x="3090333" y="1976967"/>
                    <a:pt x="2980267" y="1849967"/>
                    <a:pt x="3454400" y="2336800"/>
                  </a:cubicBezTo>
                  <a:cubicBezTo>
                    <a:pt x="3928533" y="2823633"/>
                    <a:pt x="4421717" y="3367617"/>
                    <a:pt x="5791200" y="4673600"/>
                  </a:cubicBezTo>
                  <a:cubicBezTo>
                    <a:pt x="6208183" y="5046133"/>
                    <a:pt x="6970183" y="4711700"/>
                    <a:pt x="7442200" y="5029200"/>
                  </a:cubicBezTo>
                  <a:cubicBezTo>
                    <a:pt x="8371417" y="6013450"/>
                    <a:pt x="9014883" y="6568017"/>
                    <a:pt x="9652000" y="7264400"/>
                  </a:cubicBezTo>
                  <a:cubicBezTo>
                    <a:pt x="9850967" y="7503583"/>
                    <a:pt x="9603317" y="8557683"/>
                    <a:pt x="10007600" y="8864600"/>
                  </a:cubicBezTo>
                  <a:cubicBezTo>
                    <a:pt x="11726333" y="10562167"/>
                    <a:pt x="11684000" y="10543117"/>
                    <a:pt x="13563600" y="12420600"/>
                  </a:cubicBezTo>
                  <a:cubicBezTo>
                    <a:pt x="14338300" y="13021733"/>
                    <a:pt x="14194367" y="12568767"/>
                    <a:pt x="14655800" y="12471400"/>
                  </a:cubicBezTo>
                  <a:cubicBezTo>
                    <a:pt x="15117233" y="12374033"/>
                    <a:pt x="16010467" y="12661900"/>
                    <a:pt x="16332200" y="11836400"/>
                  </a:cubicBezTo>
                  <a:cubicBezTo>
                    <a:pt x="16653933" y="11010900"/>
                    <a:pt x="16543867" y="9127067"/>
                    <a:pt x="16586200" y="7518400"/>
                  </a:cubicBezTo>
                  <a:cubicBezTo>
                    <a:pt x="16628533" y="5909733"/>
                    <a:pt x="16844433" y="3403600"/>
                    <a:pt x="16586200" y="2184400"/>
                  </a:cubicBezTo>
                  <a:cubicBezTo>
                    <a:pt x="16327967" y="965200"/>
                    <a:pt x="15682383" y="584200"/>
                    <a:pt x="15036800" y="203200"/>
                  </a:cubicBezTo>
                </a:path>
              </a:pathLst>
            </a:custGeom>
            <a:solidFill>
              <a:srgbClr val="FF9933">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Arial" charset="0"/>
              </a:endParaRPr>
            </a:p>
          </p:txBody>
        </p:sp>
        <p:sp>
          <p:nvSpPr>
            <p:cNvPr id="17" name="Right Arrow 16"/>
            <p:cNvSpPr/>
            <p:nvPr/>
          </p:nvSpPr>
          <p:spPr bwMode="auto">
            <a:xfrm rot="2615095">
              <a:off x="5120640" y="1432561"/>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Arial" charset="0"/>
              </a:endParaRPr>
            </a:p>
          </p:txBody>
        </p:sp>
      </p:grpSp>
      <p:grpSp>
        <p:nvGrpSpPr>
          <p:cNvPr id="3" name="Group 19"/>
          <p:cNvGrpSpPr/>
          <p:nvPr/>
        </p:nvGrpSpPr>
        <p:grpSpPr>
          <a:xfrm>
            <a:off x="-5375275" y="-2295524"/>
            <a:ext cx="14957425" cy="11807825"/>
            <a:chOff x="-5260975" y="-2181224"/>
            <a:chExt cx="14957425" cy="11807825"/>
          </a:xfrm>
        </p:grpSpPr>
        <p:sp>
          <p:nvSpPr>
            <p:cNvPr id="13" name="Freeform 12"/>
            <p:cNvSpPr/>
            <p:nvPr/>
          </p:nvSpPr>
          <p:spPr bwMode="auto">
            <a:xfrm>
              <a:off x="-5260975" y="-2181224"/>
              <a:ext cx="14957425" cy="11807825"/>
            </a:xfrm>
            <a:custGeom>
              <a:avLst/>
              <a:gdLst>
                <a:gd name="connsiteX0" fmla="*/ 688975 w 14697075"/>
                <a:gd name="connsiteY0" fmla="*/ 790575 h 11369675"/>
                <a:gd name="connsiteX1" fmla="*/ 2174875 w 14697075"/>
                <a:gd name="connsiteY1" fmla="*/ 752475 h 11369675"/>
                <a:gd name="connsiteX2" fmla="*/ 3794125 w 14697075"/>
                <a:gd name="connsiteY2" fmla="*/ 828675 h 11369675"/>
                <a:gd name="connsiteX3" fmla="*/ 4670425 w 14697075"/>
                <a:gd name="connsiteY3" fmla="*/ 1076325 h 11369675"/>
                <a:gd name="connsiteX4" fmla="*/ 4841875 w 14697075"/>
                <a:gd name="connsiteY4" fmla="*/ 1209675 h 11369675"/>
                <a:gd name="connsiteX5" fmla="*/ 7108825 w 14697075"/>
                <a:gd name="connsiteY5" fmla="*/ 3514725 h 11369675"/>
                <a:gd name="connsiteX6" fmla="*/ 9051925 w 14697075"/>
                <a:gd name="connsiteY6" fmla="*/ 4162425 h 11369675"/>
                <a:gd name="connsiteX7" fmla="*/ 10956925 w 14697075"/>
                <a:gd name="connsiteY7" fmla="*/ 6048375 h 11369675"/>
                <a:gd name="connsiteX8" fmla="*/ 11299825 w 14697075"/>
                <a:gd name="connsiteY8" fmla="*/ 7667625 h 11369675"/>
                <a:gd name="connsiteX9" fmla="*/ 14347825 w 14697075"/>
                <a:gd name="connsiteY9" fmla="*/ 10582275 h 11369675"/>
                <a:gd name="connsiteX10" fmla="*/ 13395325 w 14697075"/>
                <a:gd name="connsiteY10" fmla="*/ 10544175 h 11369675"/>
                <a:gd name="connsiteX11" fmla="*/ 5756275 w 14697075"/>
                <a:gd name="connsiteY11" fmla="*/ 10448925 h 11369675"/>
                <a:gd name="connsiteX12" fmla="*/ 803275 w 14697075"/>
                <a:gd name="connsiteY12" fmla="*/ 10544175 h 11369675"/>
                <a:gd name="connsiteX13" fmla="*/ 936625 w 14697075"/>
                <a:gd name="connsiteY13" fmla="*/ 5495925 h 11369675"/>
                <a:gd name="connsiteX14" fmla="*/ 688975 w 14697075"/>
                <a:gd name="connsiteY14" fmla="*/ 790575 h 11369675"/>
                <a:gd name="connsiteX0" fmla="*/ 688975 w 15271750"/>
                <a:gd name="connsiteY0" fmla="*/ 790575 h 11369675"/>
                <a:gd name="connsiteX1" fmla="*/ 2174875 w 15271750"/>
                <a:gd name="connsiteY1" fmla="*/ 752475 h 11369675"/>
                <a:gd name="connsiteX2" fmla="*/ 3794125 w 15271750"/>
                <a:gd name="connsiteY2" fmla="*/ 828675 h 11369675"/>
                <a:gd name="connsiteX3" fmla="*/ 4670425 w 15271750"/>
                <a:gd name="connsiteY3" fmla="*/ 1076325 h 11369675"/>
                <a:gd name="connsiteX4" fmla="*/ 4841875 w 15271750"/>
                <a:gd name="connsiteY4" fmla="*/ 1209675 h 11369675"/>
                <a:gd name="connsiteX5" fmla="*/ 7108825 w 15271750"/>
                <a:gd name="connsiteY5" fmla="*/ 3514725 h 11369675"/>
                <a:gd name="connsiteX6" fmla="*/ 9051925 w 15271750"/>
                <a:gd name="connsiteY6" fmla="*/ 4162425 h 11369675"/>
                <a:gd name="connsiteX7" fmla="*/ 10956925 w 15271750"/>
                <a:gd name="connsiteY7" fmla="*/ 6048375 h 11369675"/>
                <a:gd name="connsiteX8" fmla="*/ 11299825 w 15271750"/>
                <a:gd name="connsiteY8" fmla="*/ 7667625 h 11369675"/>
                <a:gd name="connsiteX9" fmla="*/ 14347825 w 15271750"/>
                <a:gd name="connsiteY9" fmla="*/ 10582275 h 11369675"/>
                <a:gd name="connsiteX10" fmla="*/ 5756275 w 15271750"/>
                <a:gd name="connsiteY10" fmla="*/ 10448925 h 11369675"/>
                <a:gd name="connsiteX11" fmla="*/ 803275 w 15271750"/>
                <a:gd name="connsiteY11" fmla="*/ 10544175 h 11369675"/>
                <a:gd name="connsiteX12" fmla="*/ 936625 w 15271750"/>
                <a:gd name="connsiteY12" fmla="*/ 5495925 h 11369675"/>
                <a:gd name="connsiteX13" fmla="*/ 688975 w 15271750"/>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4841875 w 14119225"/>
                <a:gd name="connsiteY4" fmla="*/ 1209675 h 11369675"/>
                <a:gd name="connsiteX5" fmla="*/ 7108825 w 14119225"/>
                <a:gd name="connsiteY5" fmla="*/ 3514725 h 11369675"/>
                <a:gd name="connsiteX6" fmla="*/ 9051925 w 14119225"/>
                <a:gd name="connsiteY6" fmla="*/ 4162425 h 11369675"/>
                <a:gd name="connsiteX7" fmla="*/ 10956925 w 14119225"/>
                <a:gd name="connsiteY7" fmla="*/ 6048375 h 11369675"/>
                <a:gd name="connsiteX8" fmla="*/ 11585575 w 14119225"/>
                <a:gd name="connsiteY8" fmla="*/ 7934325 h 11369675"/>
                <a:gd name="connsiteX9" fmla="*/ 14119225 w 14119225"/>
                <a:gd name="connsiteY9" fmla="*/ 10582275 h 11369675"/>
                <a:gd name="connsiteX10" fmla="*/ 5756275 w 14119225"/>
                <a:gd name="connsiteY10" fmla="*/ 10448925 h 11369675"/>
                <a:gd name="connsiteX11" fmla="*/ 803275 w 14119225"/>
                <a:gd name="connsiteY11" fmla="*/ 10544175 h 11369675"/>
                <a:gd name="connsiteX12" fmla="*/ 936625 w 14119225"/>
                <a:gd name="connsiteY12" fmla="*/ 5495925 h 11369675"/>
                <a:gd name="connsiteX13" fmla="*/ 688975 w 141192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455400"/>
                <a:gd name="connsiteX1" fmla="*/ 2174875 w 14119225"/>
                <a:gd name="connsiteY1" fmla="*/ 752475 h 11455400"/>
                <a:gd name="connsiteX2" fmla="*/ 3794125 w 14119225"/>
                <a:gd name="connsiteY2" fmla="*/ 828675 h 11455400"/>
                <a:gd name="connsiteX3" fmla="*/ 4670425 w 14119225"/>
                <a:gd name="connsiteY3" fmla="*/ 1076325 h 11455400"/>
                <a:gd name="connsiteX4" fmla="*/ 7108825 w 14119225"/>
                <a:gd name="connsiteY4" fmla="*/ 3514725 h 11455400"/>
                <a:gd name="connsiteX5" fmla="*/ 9051925 w 14119225"/>
                <a:gd name="connsiteY5" fmla="*/ 4162425 h 11455400"/>
                <a:gd name="connsiteX6" fmla="*/ 10956925 w 14119225"/>
                <a:gd name="connsiteY6" fmla="*/ 6048375 h 11455400"/>
                <a:gd name="connsiteX7" fmla="*/ 11585575 w 14119225"/>
                <a:gd name="connsiteY7" fmla="*/ 7934325 h 11455400"/>
                <a:gd name="connsiteX8" fmla="*/ 14119225 w 14119225"/>
                <a:gd name="connsiteY8" fmla="*/ 10582275 h 11455400"/>
                <a:gd name="connsiteX9" fmla="*/ 5756275 w 14119225"/>
                <a:gd name="connsiteY9" fmla="*/ 10963275 h 11455400"/>
                <a:gd name="connsiteX10" fmla="*/ 803275 w 14119225"/>
                <a:gd name="connsiteY10" fmla="*/ 10544175 h 11455400"/>
                <a:gd name="connsiteX11" fmla="*/ 936625 w 14119225"/>
                <a:gd name="connsiteY11" fmla="*/ 5495925 h 11455400"/>
                <a:gd name="connsiteX12" fmla="*/ 688975 w 14119225"/>
                <a:gd name="connsiteY12" fmla="*/ 790575 h 11455400"/>
                <a:gd name="connsiteX0" fmla="*/ 688975 w 14957425"/>
                <a:gd name="connsiteY0" fmla="*/ 790575 h 11807825"/>
                <a:gd name="connsiteX1" fmla="*/ 2174875 w 14957425"/>
                <a:gd name="connsiteY1" fmla="*/ 752475 h 11807825"/>
                <a:gd name="connsiteX2" fmla="*/ 3794125 w 14957425"/>
                <a:gd name="connsiteY2" fmla="*/ 828675 h 11807825"/>
                <a:gd name="connsiteX3" fmla="*/ 4670425 w 14957425"/>
                <a:gd name="connsiteY3" fmla="*/ 1076325 h 11807825"/>
                <a:gd name="connsiteX4" fmla="*/ 7108825 w 14957425"/>
                <a:gd name="connsiteY4" fmla="*/ 3514725 h 11807825"/>
                <a:gd name="connsiteX5" fmla="*/ 9051925 w 14957425"/>
                <a:gd name="connsiteY5" fmla="*/ 4162425 h 11807825"/>
                <a:gd name="connsiteX6" fmla="*/ 10956925 w 14957425"/>
                <a:gd name="connsiteY6" fmla="*/ 6048375 h 11807825"/>
                <a:gd name="connsiteX7" fmla="*/ 11585575 w 14957425"/>
                <a:gd name="connsiteY7" fmla="*/ 7934325 h 11807825"/>
                <a:gd name="connsiteX8" fmla="*/ 14957425 w 14957425"/>
                <a:gd name="connsiteY8" fmla="*/ 11344275 h 11807825"/>
                <a:gd name="connsiteX9" fmla="*/ 5756275 w 14957425"/>
                <a:gd name="connsiteY9" fmla="*/ 10963275 h 11807825"/>
                <a:gd name="connsiteX10" fmla="*/ 803275 w 14957425"/>
                <a:gd name="connsiteY10" fmla="*/ 10544175 h 11807825"/>
                <a:gd name="connsiteX11" fmla="*/ 936625 w 14957425"/>
                <a:gd name="connsiteY11" fmla="*/ 5495925 h 11807825"/>
                <a:gd name="connsiteX12" fmla="*/ 688975 w 14957425"/>
                <a:gd name="connsiteY12" fmla="*/ 790575 h 1180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57425" h="11807825">
                  <a:moveTo>
                    <a:pt x="688975" y="790575"/>
                  </a:moveTo>
                  <a:cubicBezTo>
                    <a:pt x="895350" y="0"/>
                    <a:pt x="1657350" y="746125"/>
                    <a:pt x="2174875" y="752475"/>
                  </a:cubicBezTo>
                  <a:cubicBezTo>
                    <a:pt x="2692400" y="758825"/>
                    <a:pt x="3378200" y="774700"/>
                    <a:pt x="3794125" y="828675"/>
                  </a:cubicBezTo>
                  <a:cubicBezTo>
                    <a:pt x="4210050" y="882650"/>
                    <a:pt x="4117975" y="628650"/>
                    <a:pt x="4670425" y="1076325"/>
                  </a:cubicBezTo>
                  <a:cubicBezTo>
                    <a:pt x="5413375" y="1790700"/>
                    <a:pt x="6397625" y="2790825"/>
                    <a:pt x="7108825" y="3514725"/>
                  </a:cubicBezTo>
                  <a:cubicBezTo>
                    <a:pt x="7715250" y="4102100"/>
                    <a:pt x="8562975" y="3606800"/>
                    <a:pt x="9051925" y="4162425"/>
                  </a:cubicBezTo>
                  <a:cubicBezTo>
                    <a:pt x="9559925" y="4641850"/>
                    <a:pt x="9972675" y="5083175"/>
                    <a:pt x="10956925" y="6048375"/>
                  </a:cubicBezTo>
                  <a:cubicBezTo>
                    <a:pt x="11464925" y="6518275"/>
                    <a:pt x="10887075" y="7216775"/>
                    <a:pt x="11585575" y="7934325"/>
                  </a:cubicBezTo>
                  <a:cubicBezTo>
                    <a:pt x="12284075" y="8613775"/>
                    <a:pt x="13766800" y="10118725"/>
                    <a:pt x="14957425" y="11344275"/>
                  </a:cubicBezTo>
                  <a:cubicBezTo>
                    <a:pt x="14033500" y="11807825"/>
                    <a:pt x="8115300" y="11096625"/>
                    <a:pt x="5756275" y="10963275"/>
                  </a:cubicBezTo>
                  <a:cubicBezTo>
                    <a:pt x="3397250" y="10829925"/>
                    <a:pt x="1606550" y="11455400"/>
                    <a:pt x="803275" y="10544175"/>
                  </a:cubicBezTo>
                  <a:cubicBezTo>
                    <a:pt x="0" y="9632950"/>
                    <a:pt x="955675" y="7124700"/>
                    <a:pt x="936625" y="5495925"/>
                  </a:cubicBezTo>
                  <a:cubicBezTo>
                    <a:pt x="917575" y="3867150"/>
                    <a:pt x="482600" y="1581150"/>
                    <a:pt x="688975" y="790575"/>
                  </a:cubicBezTo>
                  <a:close/>
                </a:path>
              </a:pathLst>
            </a:custGeom>
            <a:solidFill>
              <a:srgbClr val="92D050">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Arial" charset="0"/>
              </a:endParaRPr>
            </a:p>
          </p:txBody>
        </p:sp>
        <p:sp>
          <p:nvSpPr>
            <p:cNvPr id="18" name="Right Arrow 17"/>
            <p:cNvSpPr/>
            <p:nvPr/>
          </p:nvSpPr>
          <p:spPr bwMode="auto">
            <a:xfrm rot="13429258">
              <a:off x="2087880" y="4206240"/>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Arial" charset="0"/>
              </a:endParaRPr>
            </a:p>
          </p:txBody>
        </p:sp>
      </p:grpSp>
      <p:cxnSp>
        <p:nvCxnSpPr>
          <p:cNvPr id="10" name="Straight Arrow Connector 9"/>
          <p:cNvCxnSpPr/>
          <p:nvPr/>
        </p:nvCxnSpPr>
        <p:spPr bwMode="auto">
          <a:xfrm rot="16200000" flipV="1">
            <a:off x="3093720" y="193548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11" name="Straight Arrow Connector 10"/>
          <p:cNvCxnSpPr/>
          <p:nvPr/>
        </p:nvCxnSpPr>
        <p:spPr bwMode="auto">
          <a:xfrm>
            <a:off x="2164080" y="99060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12" name="Straight Arrow Connector 11"/>
          <p:cNvCxnSpPr/>
          <p:nvPr/>
        </p:nvCxnSpPr>
        <p:spPr bwMode="auto">
          <a:xfrm rot="16200000" flipV="1">
            <a:off x="5349240" y="422148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15" name="Straight Arrow Connector 14"/>
          <p:cNvCxnSpPr/>
          <p:nvPr/>
        </p:nvCxnSpPr>
        <p:spPr bwMode="auto">
          <a:xfrm>
            <a:off x="6217920" y="501396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sp>
        <p:nvSpPr>
          <p:cNvPr id="16" name="TextBox 15"/>
          <p:cNvSpPr txBox="1"/>
          <p:nvPr/>
        </p:nvSpPr>
        <p:spPr>
          <a:xfrm>
            <a:off x="304800" y="1691640"/>
            <a:ext cx="2636520" cy="461665"/>
          </a:xfrm>
          <a:prstGeom prst="rect">
            <a:avLst/>
          </a:prstGeom>
          <a:noFill/>
        </p:spPr>
        <p:txBody>
          <a:bodyPr wrap="square" rtlCol="0">
            <a:spAutoFit/>
          </a:bodyPr>
          <a:lstStyle/>
          <a:p>
            <a:pPr algn="ctr"/>
            <a:r>
              <a:rPr lang="en-US" b="1" dirty="0">
                <a:solidFill>
                  <a:srgbClr val="FFFFFF"/>
                </a:solidFill>
                <a:effectLst>
                  <a:outerShdw blurRad="38100" dist="38100" dir="2700000" algn="tl">
                    <a:srgbClr val="000000">
                      <a:alpha val="43137"/>
                    </a:srgbClr>
                  </a:outerShdw>
                </a:effectLst>
                <a:latin typeface="Arial" pitchFamily="34" charset="0"/>
                <a:cs typeface="Arial" pitchFamily="34" charset="0"/>
              </a:rPr>
              <a:t>Transpression</a:t>
            </a:r>
          </a:p>
        </p:txBody>
      </p:sp>
      <p:sp>
        <p:nvSpPr>
          <p:cNvPr id="19" name="TextBox 18"/>
          <p:cNvSpPr txBox="1"/>
          <p:nvPr/>
        </p:nvSpPr>
        <p:spPr>
          <a:xfrm>
            <a:off x="6156960" y="4358640"/>
            <a:ext cx="2636520" cy="461665"/>
          </a:xfrm>
          <a:prstGeom prst="rect">
            <a:avLst/>
          </a:prstGeom>
          <a:noFill/>
        </p:spPr>
        <p:txBody>
          <a:bodyPr wrap="square" rtlCol="0">
            <a:spAutoFit/>
          </a:bodyPr>
          <a:lstStyle/>
          <a:p>
            <a:pPr algn="ctr"/>
            <a:r>
              <a:rPr lang="en-US" b="1" dirty="0">
                <a:solidFill>
                  <a:srgbClr val="FFFFFF"/>
                </a:solidFill>
                <a:effectLst>
                  <a:outerShdw blurRad="38100" dist="38100" dir="2700000" algn="tl">
                    <a:srgbClr val="000000">
                      <a:alpha val="43137"/>
                    </a:srgbClr>
                  </a:outerShdw>
                </a:effectLst>
                <a:latin typeface="Arial" pitchFamily="34" charset="0"/>
                <a:cs typeface="Arial" pitchFamily="34" charset="0"/>
              </a:rPr>
              <a:t>Transtension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18"/>
          <p:cNvGrpSpPr/>
          <p:nvPr/>
        </p:nvGrpSpPr>
        <p:grpSpPr>
          <a:xfrm>
            <a:off x="-3625850" y="-3081867"/>
            <a:ext cx="16844433" cy="13021733"/>
            <a:chOff x="-3790950" y="-3206750"/>
            <a:chExt cx="16844433" cy="13021733"/>
          </a:xfrm>
        </p:grpSpPr>
        <p:sp>
          <p:nvSpPr>
            <p:cNvPr id="14" name="Freeform 13"/>
            <p:cNvSpPr/>
            <p:nvPr/>
          </p:nvSpPr>
          <p:spPr bwMode="auto">
            <a:xfrm>
              <a:off x="-3790950" y="-3206750"/>
              <a:ext cx="16844433" cy="13021733"/>
            </a:xfrm>
            <a:custGeom>
              <a:avLst/>
              <a:gdLst>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44433" h="13021733">
                  <a:moveTo>
                    <a:pt x="15087600" y="228600"/>
                  </a:moveTo>
                  <a:cubicBezTo>
                    <a:pt x="9626600" y="114300"/>
                    <a:pt x="4165600" y="0"/>
                    <a:pt x="2082800" y="127000"/>
                  </a:cubicBezTo>
                  <a:cubicBezTo>
                    <a:pt x="0" y="254000"/>
                    <a:pt x="2446867" y="719667"/>
                    <a:pt x="2590800" y="990600"/>
                  </a:cubicBezTo>
                  <a:cubicBezTo>
                    <a:pt x="2734733" y="1261533"/>
                    <a:pt x="2802467" y="1528233"/>
                    <a:pt x="2946400" y="1752600"/>
                  </a:cubicBezTo>
                  <a:cubicBezTo>
                    <a:pt x="3090333" y="1976967"/>
                    <a:pt x="2980267" y="1849967"/>
                    <a:pt x="3454400" y="2336800"/>
                  </a:cubicBezTo>
                  <a:cubicBezTo>
                    <a:pt x="3928533" y="2823633"/>
                    <a:pt x="4421717" y="3367617"/>
                    <a:pt x="5791200" y="4673600"/>
                  </a:cubicBezTo>
                  <a:cubicBezTo>
                    <a:pt x="6208183" y="5046133"/>
                    <a:pt x="6970183" y="4711700"/>
                    <a:pt x="7442200" y="5029200"/>
                  </a:cubicBezTo>
                  <a:cubicBezTo>
                    <a:pt x="8371417" y="6013450"/>
                    <a:pt x="9014883" y="6568017"/>
                    <a:pt x="9652000" y="7264400"/>
                  </a:cubicBezTo>
                  <a:cubicBezTo>
                    <a:pt x="9850967" y="7503583"/>
                    <a:pt x="9603317" y="8557683"/>
                    <a:pt x="10007600" y="8864600"/>
                  </a:cubicBezTo>
                  <a:cubicBezTo>
                    <a:pt x="11726333" y="10562167"/>
                    <a:pt x="11684000" y="10543117"/>
                    <a:pt x="13563600" y="12420600"/>
                  </a:cubicBezTo>
                  <a:cubicBezTo>
                    <a:pt x="14338300" y="13021733"/>
                    <a:pt x="14194367" y="12568767"/>
                    <a:pt x="14655800" y="12471400"/>
                  </a:cubicBezTo>
                  <a:cubicBezTo>
                    <a:pt x="15117233" y="12374033"/>
                    <a:pt x="16010467" y="12661900"/>
                    <a:pt x="16332200" y="11836400"/>
                  </a:cubicBezTo>
                  <a:cubicBezTo>
                    <a:pt x="16653933" y="11010900"/>
                    <a:pt x="16543867" y="9127067"/>
                    <a:pt x="16586200" y="7518400"/>
                  </a:cubicBezTo>
                  <a:cubicBezTo>
                    <a:pt x="16628533" y="5909733"/>
                    <a:pt x="16844433" y="3403600"/>
                    <a:pt x="16586200" y="2184400"/>
                  </a:cubicBezTo>
                  <a:cubicBezTo>
                    <a:pt x="16327967" y="965200"/>
                    <a:pt x="15682383" y="584200"/>
                    <a:pt x="15036800" y="203200"/>
                  </a:cubicBezTo>
                </a:path>
              </a:pathLst>
            </a:custGeom>
            <a:solidFill>
              <a:srgbClr val="FF9933">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Arial" charset="0"/>
              </a:endParaRPr>
            </a:p>
          </p:txBody>
        </p:sp>
        <p:sp>
          <p:nvSpPr>
            <p:cNvPr id="17" name="Right Arrow 16"/>
            <p:cNvSpPr/>
            <p:nvPr/>
          </p:nvSpPr>
          <p:spPr bwMode="auto">
            <a:xfrm rot="2615095">
              <a:off x="5120640" y="1432561"/>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Arial" charset="0"/>
              </a:endParaRPr>
            </a:p>
          </p:txBody>
        </p:sp>
      </p:grpSp>
      <p:grpSp>
        <p:nvGrpSpPr>
          <p:cNvPr id="3" name="Group 19"/>
          <p:cNvGrpSpPr/>
          <p:nvPr/>
        </p:nvGrpSpPr>
        <p:grpSpPr>
          <a:xfrm>
            <a:off x="-5489575" y="-2409824"/>
            <a:ext cx="14957425" cy="11807825"/>
            <a:chOff x="-5260975" y="-2181224"/>
            <a:chExt cx="14957425" cy="11807825"/>
          </a:xfrm>
        </p:grpSpPr>
        <p:sp>
          <p:nvSpPr>
            <p:cNvPr id="13" name="Freeform 12"/>
            <p:cNvSpPr/>
            <p:nvPr/>
          </p:nvSpPr>
          <p:spPr bwMode="auto">
            <a:xfrm>
              <a:off x="-5260975" y="-2181224"/>
              <a:ext cx="14957425" cy="11807825"/>
            </a:xfrm>
            <a:custGeom>
              <a:avLst/>
              <a:gdLst>
                <a:gd name="connsiteX0" fmla="*/ 688975 w 14697075"/>
                <a:gd name="connsiteY0" fmla="*/ 790575 h 11369675"/>
                <a:gd name="connsiteX1" fmla="*/ 2174875 w 14697075"/>
                <a:gd name="connsiteY1" fmla="*/ 752475 h 11369675"/>
                <a:gd name="connsiteX2" fmla="*/ 3794125 w 14697075"/>
                <a:gd name="connsiteY2" fmla="*/ 828675 h 11369675"/>
                <a:gd name="connsiteX3" fmla="*/ 4670425 w 14697075"/>
                <a:gd name="connsiteY3" fmla="*/ 1076325 h 11369675"/>
                <a:gd name="connsiteX4" fmla="*/ 4841875 w 14697075"/>
                <a:gd name="connsiteY4" fmla="*/ 1209675 h 11369675"/>
                <a:gd name="connsiteX5" fmla="*/ 7108825 w 14697075"/>
                <a:gd name="connsiteY5" fmla="*/ 3514725 h 11369675"/>
                <a:gd name="connsiteX6" fmla="*/ 9051925 w 14697075"/>
                <a:gd name="connsiteY6" fmla="*/ 4162425 h 11369675"/>
                <a:gd name="connsiteX7" fmla="*/ 10956925 w 14697075"/>
                <a:gd name="connsiteY7" fmla="*/ 6048375 h 11369675"/>
                <a:gd name="connsiteX8" fmla="*/ 11299825 w 14697075"/>
                <a:gd name="connsiteY8" fmla="*/ 7667625 h 11369675"/>
                <a:gd name="connsiteX9" fmla="*/ 14347825 w 14697075"/>
                <a:gd name="connsiteY9" fmla="*/ 10582275 h 11369675"/>
                <a:gd name="connsiteX10" fmla="*/ 13395325 w 14697075"/>
                <a:gd name="connsiteY10" fmla="*/ 10544175 h 11369675"/>
                <a:gd name="connsiteX11" fmla="*/ 5756275 w 14697075"/>
                <a:gd name="connsiteY11" fmla="*/ 10448925 h 11369675"/>
                <a:gd name="connsiteX12" fmla="*/ 803275 w 14697075"/>
                <a:gd name="connsiteY12" fmla="*/ 10544175 h 11369675"/>
                <a:gd name="connsiteX13" fmla="*/ 936625 w 14697075"/>
                <a:gd name="connsiteY13" fmla="*/ 5495925 h 11369675"/>
                <a:gd name="connsiteX14" fmla="*/ 688975 w 14697075"/>
                <a:gd name="connsiteY14" fmla="*/ 790575 h 11369675"/>
                <a:gd name="connsiteX0" fmla="*/ 688975 w 15271750"/>
                <a:gd name="connsiteY0" fmla="*/ 790575 h 11369675"/>
                <a:gd name="connsiteX1" fmla="*/ 2174875 w 15271750"/>
                <a:gd name="connsiteY1" fmla="*/ 752475 h 11369675"/>
                <a:gd name="connsiteX2" fmla="*/ 3794125 w 15271750"/>
                <a:gd name="connsiteY2" fmla="*/ 828675 h 11369675"/>
                <a:gd name="connsiteX3" fmla="*/ 4670425 w 15271750"/>
                <a:gd name="connsiteY3" fmla="*/ 1076325 h 11369675"/>
                <a:gd name="connsiteX4" fmla="*/ 4841875 w 15271750"/>
                <a:gd name="connsiteY4" fmla="*/ 1209675 h 11369675"/>
                <a:gd name="connsiteX5" fmla="*/ 7108825 w 15271750"/>
                <a:gd name="connsiteY5" fmla="*/ 3514725 h 11369675"/>
                <a:gd name="connsiteX6" fmla="*/ 9051925 w 15271750"/>
                <a:gd name="connsiteY6" fmla="*/ 4162425 h 11369675"/>
                <a:gd name="connsiteX7" fmla="*/ 10956925 w 15271750"/>
                <a:gd name="connsiteY7" fmla="*/ 6048375 h 11369675"/>
                <a:gd name="connsiteX8" fmla="*/ 11299825 w 15271750"/>
                <a:gd name="connsiteY8" fmla="*/ 7667625 h 11369675"/>
                <a:gd name="connsiteX9" fmla="*/ 14347825 w 15271750"/>
                <a:gd name="connsiteY9" fmla="*/ 10582275 h 11369675"/>
                <a:gd name="connsiteX10" fmla="*/ 5756275 w 15271750"/>
                <a:gd name="connsiteY10" fmla="*/ 10448925 h 11369675"/>
                <a:gd name="connsiteX11" fmla="*/ 803275 w 15271750"/>
                <a:gd name="connsiteY11" fmla="*/ 10544175 h 11369675"/>
                <a:gd name="connsiteX12" fmla="*/ 936625 w 15271750"/>
                <a:gd name="connsiteY12" fmla="*/ 5495925 h 11369675"/>
                <a:gd name="connsiteX13" fmla="*/ 688975 w 15271750"/>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4841875 w 14119225"/>
                <a:gd name="connsiteY4" fmla="*/ 1209675 h 11369675"/>
                <a:gd name="connsiteX5" fmla="*/ 7108825 w 14119225"/>
                <a:gd name="connsiteY5" fmla="*/ 3514725 h 11369675"/>
                <a:gd name="connsiteX6" fmla="*/ 9051925 w 14119225"/>
                <a:gd name="connsiteY6" fmla="*/ 4162425 h 11369675"/>
                <a:gd name="connsiteX7" fmla="*/ 10956925 w 14119225"/>
                <a:gd name="connsiteY7" fmla="*/ 6048375 h 11369675"/>
                <a:gd name="connsiteX8" fmla="*/ 11585575 w 14119225"/>
                <a:gd name="connsiteY8" fmla="*/ 7934325 h 11369675"/>
                <a:gd name="connsiteX9" fmla="*/ 14119225 w 14119225"/>
                <a:gd name="connsiteY9" fmla="*/ 10582275 h 11369675"/>
                <a:gd name="connsiteX10" fmla="*/ 5756275 w 14119225"/>
                <a:gd name="connsiteY10" fmla="*/ 10448925 h 11369675"/>
                <a:gd name="connsiteX11" fmla="*/ 803275 w 14119225"/>
                <a:gd name="connsiteY11" fmla="*/ 10544175 h 11369675"/>
                <a:gd name="connsiteX12" fmla="*/ 936625 w 14119225"/>
                <a:gd name="connsiteY12" fmla="*/ 5495925 h 11369675"/>
                <a:gd name="connsiteX13" fmla="*/ 688975 w 141192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455400"/>
                <a:gd name="connsiteX1" fmla="*/ 2174875 w 14119225"/>
                <a:gd name="connsiteY1" fmla="*/ 752475 h 11455400"/>
                <a:gd name="connsiteX2" fmla="*/ 3794125 w 14119225"/>
                <a:gd name="connsiteY2" fmla="*/ 828675 h 11455400"/>
                <a:gd name="connsiteX3" fmla="*/ 4670425 w 14119225"/>
                <a:gd name="connsiteY3" fmla="*/ 1076325 h 11455400"/>
                <a:gd name="connsiteX4" fmla="*/ 7108825 w 14119225"/>
                <a:gd name="connsiteY4" fmla="*/ 3514725 h 11455400"/>
                <a:gd name="connsiteX5" fmla="*/ 9051925 w 14119225"/>
                <a:gd name="connsiteY5" fmla="*/ 4162425 h 11455400"/>
                <a:gd name="connsiteX6" fmla="*/ 10956925 w 14119225"/>
                <a:gd name="connsiteY6" fmla="*/ 6048375 h 11455400"/>
                <a:gd name="connsiteX7" fmla="*/ 11585575 w 14119225"/>
                <a:gd name="connsiteY7" fmla="*/ 7934325 h 11455400"/>
                <a:gd name="connsiteX8" fmla="*/ 14119225 w 14119225"/>
                <a:gd name="connsiteY8" fmla="*/ 10582275 h 11455400"/>
                <a:gd name="connsiteX9" fmla="*/ 5756275 w 14119225"/>
                <a:gd name="connsiteY9" fmla="*/ 10963275 h 11455400"/>
                <a:gd name="connsiteX10" fmla="*/ 803275 w 14119225"/>
                <a:gd name="connsiteY10" fmla="*/ 10544175 h 11455400"/>
                <a:gd name="connsiteX11" fmla="*/ 936625 w 14119225"/>
                <a:gd name="connsiteY11" fmla="*/ 5495925 h 11455400"/>
                <a:gd name="connsiteX12" fmla="*/ 688975 w 14119225"/>
                <a:gd name="connsiteY12" fmla="*/ 790575 h 11455400"/>
                <a:gd name="connsiteX0" fmla="*/ 688975 w 14957425"/>
                <a:gd name="connsiteY0" fmla="*/ 790575 h 11807825"/>
                <a:gd name="connsiteX1" fmla="*/ 2174875 w 14957425"/>
                <a:gd name="connsiteY1" fmla="*/ 752475 h 11807825"/>
                <a:gd name="connsiteX2" fmla="*/ 3794125 w 14957425"/>
                <a:gd name="connsiteY2" fmla="*/ 828675 h 11807825"/>
                <a:gd name="connsiteX3" fmla="*/ 4670425 w 14957425"/>
                <a:gd name="connsiteY3" fmla="*/ 1076325 h 11807825"/>
                <a:gd name="connsiteX4" fmla="*/ 7108825 w 14957425"/>
                <a:gd name="connsiteY4" fmla="*/ 3514725 h 11807825"/>
                <a:gd name="connsiteX5" fmla="*/ 9051925 w 14957425"/>
                <a:gd name="connsiteY5" fmla="*/ 4162425 h 11807825"/>
                <a:gd name="connsiteX6" fmla="*/ 10956925 w 14957425"/>
                <a:gd name="connsiteY6" fmla="*/ 6048375 h 11807825"/>
                <a:gd name="connsiteX7" fmla="*/ 11585575 w 14957425"/>
                <a:gd name="connsiteY7" fmla="*/ 7934325 h 11807825"/>
                <a:gd name="connsiteX8" fmla="*/ 14957425 w 14957425"/>
                <a:gd name="connsiteY8" fmla="*/ 11344275 h 11807825"/>
                <a:gd name="connsiteX9" fmla="*/ 5756275 w 14957425"/>
                <a:gd name="connsiteY9" fmla="*/ 10963275 h 11807825"/>
                <a:gd name="connsiteX10" fmla="*/ 803275 w 14957425"/>
                <a:gd name="connsiteY10" fmla="*/ 10544175 h 11807825"/>
                <a:gd name="connsiteX11" fmla="*/ 936625 w 14957425"/>
                <a:gd name="connsiteY11" fmla="*/ 5495925 h 11807825"/>
                <a:gd name="connsiteX12" fmla="*/ 688975 w 14957425"/>
                <a:gd name="connsiteY12" fmla="*/ 790575 h 1180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57425" h="11807825">
                  <a:moveTo>
                    <a:pt x="688975" y="790575"/>
                  </a:moveTo>
                  <a:cubicBezTo>
                    <a:pt x="895350" y="0"/>
                    <a:pt x="1657350" y="746125"/>
                    <a:pt x="2174875" y="752475"/>
                  </a:cubicBezTo>
                  <a:cubicBezTo>
                    <a:pt x="2692400" y="758825"/>
                    <a:pt x="3378200" y="774700"/>
                    <a:pt x="3794125" y="828675"/>
                  </a:cubicBezTo>
                  <a:cubicBezTo>
                    <a:pt x="4210050" y="882650"/>
                    <a:pt x="4117975" y="628650"/>
                    <a:pt x="4670425" y="1076325"/>
                  </a:cubicBezTo>
                  <a:cubicBezTo>
                    <a:pt x="5413375" y="1790700"/>
                    <a:pt x="6397625" y="2790825"/>
                    <a:pt x="7108825" y="3514725"/>
                  </a:cubicBezTo>
                  <a:cubicBezTo>
                    <a:pt x="7715250" y="4102100"/>
                    <a:pt x="8562975" y="3606800"/>
                    <a:pt x="9051925" y="4162425"/>
                  </a:cubicBezTo>
                  <a:cubicBezTo>
                    <a:pt x="9559925" y="4641850"/>
                    <a:pt x="9972675" y="5083175"/>
                    <a:pt x="10956925" y="6048375"/>
                  </a:cubicBezTo>
                  <a:cubicBezTo>
                    <a:pt x="11464925" y="6518275"/>
                    <a:pt x="10887075" y="7216775"/>
                    <a:pt x="11585575" y="7934325"/>
                  </a:cubicBezTo>
                  <a:cubicBezTo>
                    <a:pt x="12284075" y="8613775"/>
                    <a:pt x="13766800" y="10118725"/>
                    <a:pt x="14957425" y="11344275"/>
                  </a:cubicBezTo>
                  <a:cubicBezTo>
                    <a:pt x="14033500" y="11807825"/>
                    <a:pt x="8115300" y="11096625"/>
                    <a:pt x="5756275" y="10963275"/>
                  </a:cubicBezTo>
                  <a:cubicBezTo>
                    <a:pt x="3397250" y="10829925"/>
                    <a:pt x="1606550" y="11455400"/>
                    <a:pt x="803275" y="10544175"/>
                  </a:cubicBezTo>
                  <a:cubicBezTo>
                    <a:pt x="0" y="9632950"/>
                    <a:pt x="955675" y="7124700"/>
                    <a:pt x="936625" y="5495925"/>
                  </a:cubicBezTo>
                  <a:cubicBezTo>
                    <a:pt x="917575" y="3867150"/>
                    <a:pt x="482600" y="1581150"/>
                    <a:pt x="688975" y="790575"/>
                  </a:cubicBezTo>
                  <a:close/>
                </a:path>
              </a:pathLst>
            </a:custGeom>
            <a:solidFill>
              <a:srgbClr val="92D050">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Arial" charset="0"/>
              </a:endParaRPr>
            </a:p>
          </p:txBody>
        </p:sp>
        <p:sp>
          <p:nvSpPr>
            <p:cNvPr id="18" name="Right Arrow 17"/>
            <p:cNvSpPr/>
            <p:nvPr/>
          </p:nvSpPr>
          <p:spPr bwMode="auto">
            <a:xfrm rot="13429258">
              <a:off x="2087880" y="4206240"/>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Arial" charset="0"/>
              </a:endParaRPr>
            </a:p>
          </p:txBody>
        </p:sp>
      </p:grpSp>
      <p:cxnSp>
        <p:nvCxnSpPr>
          <p:cNvPr id="8" name="Straight Arrow Connector 7"/>
          <p:cNvCxnSpPr/>
          <p:nvPr/>
        </p:nvCxnSpPr>
        <p:spPr bwMode="auto">
          <a:xfrm rot="16200000" flipV="1">
            <a:off x="3048000" y="188976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9" name="Straight Arrow Connector 8"/>
          <p:cNvCxnSpPr/>
          <p:nvPr/>
        </p:nvCxnSpPr>
        <p:spPr bwMode="auto">
          <a:xfrm>
            <a:off x="2209800" y="103632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10" name="Straight Arrow Connector 9"/>
          <p:cNvCxnSpPr/>
          <p:nvPr/>
        </p:nvCxnSpPr>
        <p:spPr bwMode="auto">
          <a:xfrm rot="16200000" flipV="1">
            <a:off x="5273040" y="414528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11" name="Straight Arrow Connector 10"/>
          <p:cNvCxnSpPr/>
          <p:nvPr/>
        </p:nvCxnSpPr>
        <p:spPr bwMode="auto">
          <a:xfrm>
            <a:off x="6278880" y="507492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sp>
        <p:nvSpPr>
          <p:cNvPr id="12" name="TextBox 11"/>
          <p:cNvSpPr txBox="1"/>
          <p:nvPr/>
        </p:nvSpPr>
        <p:spPr>
          <a:xfrm>
            <a:off x="228600" y="1447800"/>
            <a:ext cx="2133600" cy="461665"/>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itchFamily="34" charset="0"/>
                <a:cs typeface="Arial" pitchFamily="34" charset="0"/>
              </a:rPr>
              <a:t>Thicker crust</a:t>
            </a:r>
          </a:p>
        </p:txBody>
      </p:sp>
      <p:sp>
        <p:nvSpPr>
          <p:cNvPr id="15" name="TextBox 14"/>
          <p:cNvSpPr txBox="1"/>
          <p:nvPr/>
        </p:nvSpPr>
        <p:spPr>
          <a:xfrm>
            <a:off x="6301740" y="4160520"/>
            <a:ext cx="1722120" cy="830997"/>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itchFamily="34" charset="0"/>
                <a:cs typeface="Arial" pitchFamily="34" charset="0"/>
              </a:rPr>
              <a:t>Thinner crust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18"/>
          <p:cNvGrpSpPr/>
          <p:nvPr/>
        </p:nvGrpSpPr>
        <p:grpSpPr>
          <a:xfrm>
            <a:off x="-3448050" y="-2863850"/>
            <a:ext cx="16844433" cy="13021733"/>
            <a:chOff x="-3790950" y="-3206750"/>
            <a:chExt cx="16844433" cy="13021733"/>
          </a:xfrm>
        </p:grpSpPr>
        <p:sp>
          <p:nvSpPr>
            <p:cNvPr id="14" name="Freeform 13"/>
            <p:cNvSpPr/>
            <p:nvPr/>
          </p:nvSpPr>
          <p:spPr bwMode="auto">
            <a:xfrm>
              <a:off x="-3790950" y="-3206750"/>
              <a:ext cx="16844433" cy="13021733"/>
            </a:xfrm>
            <a:custGeom>
              <a:avLst/>
              <a:gdLst>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44433" h="13021733">
                  <a:moveTo>
                    <a:pt x="15087600" y="228600"/>
                  </a:moveTo>
                  <a:cubicBezTo>
                    <a:pt x="9626600" y="114300"/>
                    <a:pt x="4165600" y="0"/>
                    <a:pt x="2082800" y="127000"/>
                  </a:cubicBezTo>
                  <a:cubicBezTo>
                    <a:pt x="0" y="254000"/>
                    <a:pt x="2446867" y="719667"/>
                    <a:pt x="2590800" y="990600"/>
                  </a:cubicBezTo>
                  <a:cubicBezTo>
                    <a:pt x="2734733" y="1261533"/>
                    <a:pt x="2802467" y="1528233"/>
                    <a:pt x="2946400" y="1752600"/>
                  </a:cubicBezTo>
                  <a:cubicBezTo>
                    <a:pt x="3090333" y="1976967"/>
                    <a:pt x="2980267" y="1849967"/>
                    <a:pt x="3454400" y="2336800"/>
                  </a:cubicBezTo>
                  <a:cubicBezTo>
                    <a:pt x="3928533" y="2823633"/>
                    <a:pt x="4421717" y="3367617"/>
                    <a:pt x="5791200" y="4673600"/>
                  </a:cubicBezTo>
                  <a:cubicBezTo>
                    <a:pt x="6208183" y="5046133"/>
                    <a:pt x="6970183" y="4711700"/>
                    <a:pt x="7442200" y="5029200"/>
                  </a:cubicBezTo>
                  <a:cubicBezTo>
                    <a:pt x="8371417" y="6013450"/>
                    <a:pt x="9014883" y="6568017"/>
                    <a:pt x="9652000" y="7264400"/>
                  </a:cubicBezTo>
                  <a:cubicBezTo>
                    <a:pt x="9850967" y="7503583"/>
                    <a:pt x="9603317" y="8557683"/>
                    <a:pt x="10007600" y="8864600"/>
                  </a:cubicBezTo>
                  <a:cubicBezTo>
                    <a:pt x="11726333" y="10562167"/>
                    <a:pt x="11684000" y="10543117"/>
                    <a:pt x="13563600" y="12420600"/>
                  </a:cubicBezTo>
                  <a:cubicBezTo>
                    <a:pt x="14338300" y="13021733"/>
                    <a:pt x="14194367" y="12568767"/>
                    <a:pt x="14655800" y="12471400"/>
                  </a:cubicBezTo>
                  <a:cubicBezTo>
                    <a:pt x="15117233" y="12374033"/>
                    <a:pt x="16010467" y="12661900"/>
                    <a:pt x="16332200" y="11836400"/>
                  </a:cubicBezTo>
                  <a:cubicBezTo>
                    <a:pt x="16653933" y="11010900"/>
                    <a:pt x="16543867" y="9127067"/>
                    <a:pt x="16586200" y="7518400"/>
                  </a:cubicBezTo>
                  <a:cubicBezTo>
                    <a:pt x="16628533" y="5909733"/>
                    <a:pt x="16844433" y="3403600"/>
                    <a:pt x="16586200" y="2184400"/>
                  </a:cubicBezTo>
                  <a:cubicBezTo>
                    <a:pt x="16327967" y="965200"/>
                    <a:pt x="15682383" y="584200"/>
                    <a:pt x="15036800" y="203200"/>
                  </a:cubicBezTo>
                </a:path>
              </a:pathLst>
            </a:custGeom>
            <a:solidFill>
              <a:srgbClr val="FF9933">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Arial" charset="0"/>
              </a:endParaRPr>
            </a:p>
          </p:txBody>
        </p:sp>
        <p:sp>
          <p:nvSpPr>
            <p:cNvPr id="17" name="Right Arrow 16"/>
            <p:cNvSpPr/>
            <p:nvPr/>
          </p:nvSpPr>
          <p:spPr bwMode="auto">
            <a:xfrm rot="2615095">
              <a:off x="5120640" y="1432561"/>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Arial" charset="0"/>
              </a:endParaRPr>
            </a:p>
          </p:txBody>
        </p:sp>
      </p:grpSp>
      <p:grpSp>
        <p:nvGrpSpPr>
          <p:cNvPr id="3" name="Group 19"/>
          <p:cNvGrpSpPr/>
          <p:nvPr/>
        </p:nvGrpSpPr>
        <p:grpSpPr>
          <a:xfrm>
            <a:off x="-5603875" y="-2524124"/>
            <a:ext cx="14957425" cy="11807825"/>
            <a:chOff x="-5260975" y="-2181224"/>
            <a:chExt cx="14957425" cy="11807825"/>
          </a:xfrm>
        </p:grpSpPr>
        <p:sp>
          <p:nvSpPr>
            <p:cNvPr id="13" name="Freeform 12"/>
            <p:cNvSpPr/>
            <p:nvPr/>
          </p:nvSpPr>
          <p:spPr bwMode="auto">
            <a:xfrm>
              <a:off x="-5260975" y="-2181224"/>
              <a:ext cx="14957425" cy="11807825"/>
            </a:xfrm>
            <a:custGeom>
              <a:avLst/>
              <a:gdLst>
                <a:gd name="connsiteX0" fmla="*/ 688975 w 14697075"/>
                <a:gd name="connsiteY0" fmla="*/ 790575 h 11369675"/>
                <a:gd name="connsiteX1" fmla="*/ 2174875 w 14697075"/>
                <a:gd name="connsiteY1" fmla="*/ 752475 h 11369675"/>
                <a:gd name="connsiteX2" fmla="*/ 3794125 w 14697075"/>
                <a:gd name="connsiteY2" fmla="*/ 828675 h 11369675"/>
                <a:gd name="connsiteX3" fmla="*/ 4670425 w 14697075"/>
                <a:gd name="connsiteY3" fmla="*/ 1076325 h 11369675"/>
                <a:gd name="connsiteX4" fmla="*/ 4841875 w 14697075"/>
                <a:gd name="connsiteY4" fmla="*/ 1209675 h 11369675"/>
                <a:gd name="connsiteX5" fmla="*/ 7108825 w 14697075"/>
                <a:gd name="connsiteY5" fmla="*/ 3514725 h 11369675"/>
                <a:gd name="connsiteX6" fmla="*/ 9051925 w 14697075"/>
                <a:gd name="connsiteY6" fmla="*/ 4162425 h 11369675"/>
                <a:gd name="connsiteX7" fmla="*/ 10956925 w 14697075"/>
                <a:gd name="connsiteY7" fmla="*/ 6048375 h 11369675"/>
                <a:gd name="connsiteX8" fmla="*/ 11299825 w 14697075"/>
                <a:gd name="connsiteY8" fmla="*/ 7667625 h 11369675"/>
                <a:gd name="connsiteX9" fmla="*/ 14347825 w 14697075"/>
                <a:gd name="connsiteY9" fmla="*/ 10582275 h 11369675"/>
                <a:gd name="connsiteX10" fmla="*/ 13395325 w 14697075"/>
                <a:gd name="connsiteY10" fmla="*/ 10544175 h 11369675"/>
                <a:gd name="connsiteX11" fmla="*/ 5756275 w 14697075"/>
                <a:gd name="connsiteY11" fmla="*/ 10448925 h 11369675"/>
                <a:gd name="connsiteX12" fmla="*/ 803275 w 14697075"/>
                <a:gd name="connsiteY12" fmla="*/ 10544175 h 11369675"/>
                <a:gd name="connsiteX13" fmla="*/ 936625 w 14697075"/>
                <a:gd name="connsiteY13" fmla="*/ 5495925 h 11369675"/>
                <a:gd name="connsiteX14" fmla="*/ 688975 w 14697075"/>
                <a:gd name="connsiteY14" fmla="*/ 790575 h 11369675"/>
                <a:gd name="connsiteX0" fmla="*/ 688975 w 15271750"/>
                <a:gd name="connsiteY0" fmla="*/ 790575 h 11369675"/>
                <a:gd name="connsiteX1" fmla="*/ 2174875 w 15271750"/>
                <a:gd name="connsiteY1" fmla="*/ 752475 h 11369675"/>
                <a:gd name="connsiteX2" fmla="*/ 3794125 w 15271750"/>
                <a:gd name="connsiteY2" fmla="*/ 828675 h 11369675"/>
                <a:gd name="connsiteX3" fmla="*/ 4670425 w 15271750"/>
                <a:gd name="connsiteY3" fmla="*/ 1076325 h 11369675"/>
                <a:gd name="connsiteX4" fmla="*/ 4841875 w 15271750"/>
                <a:gd name="connsiteY4" fmla="*/ 1209675 h 11369675"/>
                <a:gd name="connsiteX5" fmla="*/ 7108825 w 15271750"/>
                <a:gd name="connsiteY5" fmla="*/ 3514725 h 11369675"/>
                <a:gd name="connsiteX6" fmla="*/ 9051925 w 15271750"/>
                <a:gd name="connsiteY6" fmla="*/ 4162425 h 11369675"/>
                <a:gd name="connsiteX7" fmla="*/ 10956925 w 15271750"/>
                <a:gd name="connsiteY7" fmla="*/ 6048375 h 11369675"/>
                <a:gd name="connsiteX8" fmla="*/ 11299825 w 15271750"/>
                <a:gd name="connsiteY8" fmla="*/ 7667625 h 11369675"/>
                <a:gd name="connsiteX9" fmla="*/ 14347825 w 15271750"/>
                <a:gd name="connsiteY9" fmla="*/ 10582275 h 11369675"/>
                <a:gd name="connsiteX10" fmla="*/ 5756275 w 15271750"/>
                <a:gd name="connsiteY10" fmla="*/ 10448925 h 11369675"/>
                <a:gd name="connsiteX11" fmla="*/ 803275 w 15271750"/>
                <a:gd name="connsiteY11" fmla="*/ 10544175 h 11369675"/>
                <a:gd name="connsiteX12" fmla="*/ 936625 w 15271750"/>
                <a:gd name="connsiteY12" fmla="*/ 5495925 h 11369675"/>
                <a:gd name="connsiteX13" fmla="*/ 688975 w 15271750"/>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4841875 w 14119225"/>
                <a:gd name="connsiteY4" fmla="*/ 1209675 h 11369675"/>
                <a:gd name="connsiteX5" fmla="*/ 7108825 w 14119225"/>
                <a:gd name="connsiteY5" fmla="*/ 3514725 h 11369675"/>
                <a:gd name="connsiteX6" fmla="*/ 9051925 w 14119225"/>
                <a:gd name="connsiteY6" fmla="*/ 4162425 h 11369675"/>
                <a:gd name="connsiteX7" fmla="*/ 10956925 w 14119225"/>
                <a:gd name="connsiteY7" fmla="*/ 6048375 h 11369675"/>
                <a:gd name="connsiteX8" fmla="*/ 11585575 w 14119225"/>
                <a:gd name="connsiteY8" fmla="*/ 7934325 h 11369675"/>
                <a:gd name="connsiteX9" fmla="*/ 14119225 w 14119225"/>
                <a:gd name="connsiteY9" fmla="*/ 10582275 h 11369675"/>
                <a:gd name="connsiteX10" fmla="*/ 5756275 w 14119225"/>
                <a:gd name="connsiteY10" fmla="*/ 10448925 h 11369675"/>
                <a:gd name="connsiteX11" fmla="*/ 803275 w 14119225"/>
                <a:gd name="connsiteY11" fmla="*/ 10544175 h 11369675"/>
                <a:gd name="connsiteX12" fmla="*/ 936625 w 14119225"/>
                <a:gd name="connsiteY12" fmla="*/ 5495925 h 11369675"/>
                <a:gd name="connsiteX13" fmla="*/ 688975 w 141192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455400"/>
                <a:gd name="connsiteX1" fmla="*/ 2174875 w 14119225"/>
                <a:gd name="connsiteY1" fmla="*/ 752475 h 11455400"/>
                <a:gd name="connsiteX2" fmla="*/ 3794125 w 14119225"/>
                <a:gd name="connsiteY2" fmla="*/ 828675 h 11455400"/>
                <a:gd name="connsiteX3" fmla="*/ 4670425 w 14119225"/>
                <a:gd name="connsiteY3" fmla="*/ 1076325 h 11455400"/>
                <a:gd name="connsiteX4" fmla="*/ 7108825 w 14119225"/>
                <a:gd name="connsiteY4" fmla="*/ 3514725 h 11455400"/>
                <a:gd name="connsiteX5" fmla="*/ 9051925 w 14119225"/>
                <a:gd name="connsiteY5" fmla="*/ 4162425 h 11455400"/>
                <a:gd name="connsiteX6" fmla="*/ 10956925 w 14119225"/>
                <a:gd name="connsiteY6" fmla="*/ 6048375 h 11455400"/>
                <a:gd name="connsiteX7" fmla="*/ 11585575 w 14119225"/>
                <a:gd name="connsiteY7" fmla="*/ 7934325 h 11455400"/>
                <a:gd name="connsiteX8" fmla="*/ 14119225 w 14119225"/>
                <a:gd name="connsiteY8" fmla="*/ 10582275 h 11455400"/>
                <a:gd name="connsiteX9" fmla="*/ 5756275 w 14119225"/>
                <a:gd name="connsiteY9" fmla="*/ 10963275 h 11455400"/>
                <a:gd name="connsiteX10" fmla="*/ 803275 w 14119225"/>
                <a:gd name="connsiteY10" fmla="*/ 10544175 h 11455400"/>
                <a:gd name="connsiteX11" fmla="*/ 936625 w 14119225"/>
                <a:gd name="connsiteY11" fmla="*/ 5495925 h 11455400"/>
                <a:gd name="connsiteX12" fmla="*/ 688975 w 14119225"/>
                <a:gd name="connsiteY12" fmla="*/ 790575 h 11455400"/>
                <a:gd name="connsiteX0" fmla="*/ 688975 w 14957425"/>
                <a:gd name="connsiteY0" fmla="*/ 790575 h 11807825"/>
                <a:gd name="connsiteX1" fmla="*/ 2174875 w 14957425"/>
                <a:gd name="connsiteY1" fmla="*/ 752475 h 11807825"/>
                <a:gd name="connsiteX2" fmla="*/ 3794125 w 14957425"/>
                <a:gd name="connsiteY2" fmla="*/ 828675 h 11807825"/>
                <a:gd name="connsiteX3" fmla="*/ 4670425 w 14957425"/>
                <a:gd name="connsiteY3" fmla="*/ 1076325 h 11807825"/>
                <a:gd name="connsiteX4" fmla="*/ 7108825 w 14957425"/>
                <a:gd name="connsiteY4" fmla="*/ 3514725 h 11807825"/>
                <a:gd name="connsiteX5" fmla="*/ 9051925 w 14957425"/>
                <a:gd name="connsiteY5" fmla="*/ 4162425 h 11807825"/>
                <a:gd name="connsiteX6" fmla="*/ 10956925 w 14957425"/>
                <a:gd name="connsiteY6" fmla="*/ 6048375 h 11807825"/>
                <a:gd name="connsiteX7" fmla="*/ 11585575 w 14957425"/>
                <a:gd name="connsiteY7" fmla="*/ 7934325 h 11807825"/>
                <a:gd name="connsiteX8" fmla="*/ 14957425 w 14957425"/>
                <a:gd name="connsiteY8" fmla="*/ 11344275 h 11807825"/>
                <a:gd name="connsiteX9" fmla="*/ 5756275 w 14957425"/>
                <a:gd name="connsiteY9" fmla="*/ 10963275 h 11807825"/>
                <a:gd name="connsiteX10" fmla="*/ 803275 w 14957425"/>
                <a:gd name="connsiteY10" fmla="*/ 10544175 h 11807825"/>
                <a:gd name="connsiteX11" fmla="*/ 936625 w 14957425"/>
                <a:gd name="connsiteY11" fmla="*/ 5495925 h 11807825"/>
                <a:gd name="connsiteX12" fmla="*/ 688975 w 14957425"/>
                <a:gd name="connsiteY12" fmla="*/ 790575 h 1180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57425" h="11807825">
                  <a:moveTo>
                    <a:pt x="688975" y="790575"/>
                  </a:moveTo>
                  <a:cubicBezTo>
                    <a:pt x="895350" y="0"/>
                    <a:pt x="1657350" y="746125"/>
                    <a:pt x="2174875" y="752475"/>
                  </a:cubicBezTo>
                  <a:cubicBezTo>
                    <a:pt x="2692400" y="758825"/>
                    <a:pt x="3378200" y="774700"/>
                    <a:pt x="3794125" y="828675"/>
                  </a:cubicBezTo>
                  <a:cubicBezTo>
                    <a:pt x="4210050" y="882650"/>
                    <a:pt x="4117975" y="628650"/>
                    <a:pt x="4670425" y="1076325"/>
                  </a:cubicBezTo>
                  <a:cubicBezTo>
                    <a:pt x="5413375" y="1790700"/>
                    <a:pt x="6397625" y="2790825"/>
                    <a:pt x="7108825" y="3514725"/>
                  </a:cubicBezTo>
                  <a:cubicBezTo>
                    <a:pt x="7715250" y="4102100"/>
                    <a:pt x="8562975" y="3606800"/>
                    <a:pt x="9051925" y="4162425"/>
                  </a:cubicBezTo>
                  <a:cubicBezTo>
                    <a:pt x="9559925" y="4641850"/>
                    <a:pt x="9972675" y="5083175"/>
                    <a:pt x="10956925" y="6048375"/>
                  </a:cubicBezTo>
                  <a:cubicBezTo>
                    <a:pt x="11464925" y="6518275"/>
                    <a:pt x="10887075" y="7216775"/>
                    <a:pt x="11585575" y="7934325"/>
                  </a:cubicBezTo>
                  <a:cubicBezTo>
                    <a:pt x="12284075" y="8613775"/>
                    <a:pt x="13766800" y="10118725"/>
                    <a:pt x="14957425" y="11344275"/>
                  </a:cubicBezTo>
                  <a:cubicBezTo>
                    <a:pt x="14033500" y="11807825"/>
                    <a:pt x="8115300" y="11096625"/>
                    <a:pt x="5756275" y="10963275"/>
                  </a:cubicBezTo>
                  <a:cubicBezTo>
                    <a:pt x="3397250" y="10829925"/>
                    <a:pt x="1606550" y="11455400"/>
                    <a:pt x="803275" y="10544175"/>
                  </a:cubicBezTo>
                  <a:cubicBezTo>
                    <a:pt x="0" y="9632950"/>
                    <a:pt x="955675" y="7124700"/>
                    <a:pt x="936625" y="5495925"/>
                  </a:cubicBezTo>
                  <a:cubicBezTo>
                    <a:pt x="917575" y="3867150"/>
                    <a:pt x="482600" y="1581150"/>
                    <a:pt x="688975" y="790575"/>
                  </a:cubicBezTo>
                  <a:close/>
                </a:path>
              </a:pathLst>
            </a:custGeom>
            <a:solidFill>
              <a:srgbClr val="92D050">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Arial" charset="0"/>
              </a:endParaRPr>
            </a:p>
          </p:txBody>
        </p:sp>
        <p:sp>
          <p:nvSpPr>
            <p:cNvPr id="18" name="Right Arrow 17"/>
            <p:cNvSpPr/>
            <p:nvPr/>
          </p:nvSpPr>
          <p:spPr bwMode="auto">
            <a:xfrm rot="13429258">
              <a:off x="2087880" y="4206240"/>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Arial" charset="0"/>
              </a:endParaRPr>
            </a:p>
          </p:txBody>
        </p:sp>
      </p:grpSp>
      <p:cxnSp>
        <p:nvCxnSpPr>
          <p:cNvPr id="8" name="Straight Arrow Connector 7"/>
          <p:cNvCxnSpPr/>
          <p:nvPr/>
        </p:nvCxnSpPr>
        <p:spPr bwMode="auto">
          <a:xfrm rot="16200000" flipV="1">
            <a:off x="3002280" y="184404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9" name="Straight Arrow Connector 8"/>
          <p:cNvCxnSpPr/>
          <p:nvPr/>
        </p:nvCxnSpPr>
        <p:spPr bwMode="auto">
          <a:xfrm>
            <a:off x="2255520" y="108204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10" name="Straight Arrow Connector 9"/>
          <p:cNvCxnSpPr/>
          <p:nvPr/>
        </p:nvCxnSpPr>
        <p:spPr bwMode="auto">
          <a:xfrm rot="16200000" flipV="1">
            <a:off x="5151120" y="402336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11" name="Straight Arrow Connector 10"/>
          <p:cNvCxnSpPr/>
          <p:nvPr/>
        </p:nvCxnSpPr>
        <p:spPr bwMode="auto">
          <a:xfrm>
            <a:off x="6385560" y="518160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sp>
        <p:nvSpPr>
          <p:cNvPr id="12" name="TextBox 11"/>
          <p:cNvSpPr txBox="1"/>
          <p:nvPr/>
        </p:nvSpPr>
        <p:spPr>
          <a:xfrm>
            <a:off x="1478280" y="1386840"/>
            <a:ext cx="2636520" cy="461665"/>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itchFamily="34" charset="0"/>
                <a:cs typeface="Arial" pitchFamily="34" charset="0"/>
              </a:rPr>
              <a:t>Uplift</a:t>
            </a:r>
          </a:p>
        </p:txBody>
      </p:sp>
      <p:sp>
        <p:nvSpPr>
          <p:cNvPr id="15" name="TextBox 14"/>
          <p:cNvSpPr txBox="1"/>
          <p:nvPr/>
        </p:nvSpPr>
        <p:spPr>
          <a:xfrm>
            <a:off x="4693920" y="4480560"/>
            <a:ext cx="2636520" cy="461665"/>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itchFamily="34" charset="0"/>
                <a:cs typeface="Arial" pitchFamily="34" charset="0"/>
              </a:rPr>
              <a:t>Subsidence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18"/>
          <p:cNvGrpSpPr/>
          <p:nvPr/>
        </p:nvGrpSpPr>
        <p:grpSpPr>
          <a:xfrm>
            <a:off x="-3402330" y="-2818130"/>
            <a:ext cx="16844433" cy="13021733"/>
            <a:chOff x="-3790950" y="-3206750"/>
            <a:chExt cx="16844433" cy="13021733"/>
          </a:xfrm>
        </p:grpSpPr>
        <p:sp>
          <p:nvSpPr>
            <p:cNvPr id="14" name="Freeform 13"/>
            <p:cNvSpPr/>
            <p:nvPr/>
          </p:nvSpPr>
          <p:spPr bwMode="auto">
            <a:xfrm>
              <a:off x="-3790950" y="-3206750"/>
              <a:ext cx="16844433" cy="13021733"/>
            </a:xfrm>
            <a:custGeom>
              <a:avLst/>
              <a:gdLst>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44433" h="13021733">
                  <a:moveTo>
                    <a:pt x="15087600" y="228600"/>
                  </a:moveTo>
                  <a:cubicBezTo>
                    <a:pt x="9626600" y="114300"/>
                    <a:pt x="4165600" y="0"/>
                    <a:pt x="2082800" y="127000"/>
                  </a:cubicBezTo>
                  <a:cubicBezTo>
                    <a:pt x="0" y="254000"/>
                    <a:pt x="2446867" y="719667"/>
                    <a:pt x="2590800" y="990600"/>
                  </a:cubicBezTo>
                  <a:cubicBezTo>
                    <a:pt x="2734733" y="1261533"/>
                    <a:pt x="2802467" y="1528233"/>
                    <a:pt x="2946400" y="1752600"/>
                  </a:cubicBezTo>
                  <a:cubicBezTo>
                    <a:pt x="3090333" y="1976967"/>
                    <a:pt x="2980267" y="1849967"/>
                    <a:pt x="3454400" y="2336800"/>
                  </a:cubicBezTo>
                  <a:cubicBezTo>
                    <a:pt x="3928533" y="2823633"/>
                    <a:pt x="4421717" y="3367617"/>
                    <a:pt x="5791200" y="4673600"/>
                  </a:cubicBezTo>
                  <a:cubicBezTo>
                    <a:pt x="6208183" y="5046133"/>
                    <a:pt x="6970183" y="4711700"/>
                    <a:pt x="7442200" y="5029200"/>
                  </a:cubicBezTo>
                  <a:cubicBezTo>
                    <a:pt x="8371417" y="6013450"/>
                    <a:pt x="9014883" y="6568017"/>
                    <a:pt x="9652000" y="7264400"/>
                  </a:cubicBezTo>
                  <a:cubicBezTo>
                    <a:pt x="9850967" y="7503583"/>
                    <a:pt x="9603317" y="8557683"/>
                    <a:pt x="10007600" y="8864600"/>
                  </a:cubicBezTo>
                  <a:cubicBezTo>
                    <a:pt x="11726333" y="10562167"/>
                    <a:pt x="11684000" y="10543117"/>
                    <a:pt x="13563600" y="12420600"/>
                  </a:cubicBezTo>
                  <a:cubicBezTo>
                    <a:pt x="14338300" y="13021733"/>
                    <a:pt x="14194367" y="12568767"/>
                    <a:pt x="14655800" y="12471400"/>
                  </a:cubicBezTo>
                  <a:cubicBezTo>
                    <a:pt x="15117233" y="12374033"/>
                    <a:pt x="16010467" y="12661900"/>
                    <a:pt x="16332200" y="11836400"/>
                  </a:cubicBezTo>
                  <a:cubicBezTo>
                    <a:pt x="16653933" y="11010900"/>
                    <a:pt x="16543867" y="9127067"/>
                    <a:pt x="16586200" y="7518400"/>
                  </a:cubicBezTo>
                  <a:cubicBezTo>
                    <a:pt x="16628533" y="5909733"/>
                    <a:pt x="16844433" y="3403600"/>
                    <a:pt x="16586200" y="2184400"/>
                  </a:cubicBezTo>
                  <a:cubicBezTo>
                    <a:pt x="16327967" y="965200"/>
                    <a:pt x="15682383" y="584200"/>
                    <a:pt x="15036800" y="203200"/>
                  </a:cubicBezTo>
                </a:path>
              </a:pathLst>
            </a:custGeom>
            <a:solidFill>
              <a:srgbClr val="FF9933">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Arial" charset="0"/>
              </a:endParaRPr>
            </a:p>
          </p:txBody>
        </p:sp>
        <p:sp>
          <p:nvSpPr>
            <p:cNvPr id="17" name="Right Arrow 16"/>
            <p:cNvSpPr/>
            <p:nvPr/>
          </p:nvSpPr>
          <p:spPr bwMode="auto">
            <a:xfrm rot="2615095">
              <a:off x="5120640" y="1432561"/>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Arial" charset="0"/>
              </a:endParaRPr>
            </a:p>
          </p:txBody>
        </p:sp>
      </p:grpSp>
      <p:grpSp>
        <p:nvGrpSpPr>
          <p:cNvPr id="3" name="Group 19"/>
          <p:cNvGrpSpPr/>
          <p:nvPr/>
        </p:nvGrpSpPr>
        <p:grpSpPr>
          <a:xfrm>
            <a:off x="-5649595" y="-2569844"/>
            <a:ext cx="14957425" cy="11807825"/>
            <a:chOff x="-5260975" y="-2181224"/>
            <a:chExt cx="14957425" cy="11807825"/>
          </a:xfrm>
        </p:grpSpPr>
        <p:sp>
          <p:nvSpPr>
            <p:cNvPr id="13" name="Freeform 12"/>
            <p:cNvSpPr/>
            <p:nvPr/>
          </p:nvSpPr>
          <p:spPr bwMode="auto">
            <a:xfrm>
              <a:off x="-5260975" y="-2181224"/>
              <a:ext cx="14957425" cy="11807825"/>
            </a:xfrm>
            <a:custGeom>
              <a:avLst/>
              <a:gdLst>
                <a:gd name="connsiteX0" fmla="*/ 688975 w 14697075"/>
                <a:gd name="connsiteY0" fmla="*/ 790575 h 11369675"/>
                <a:gd name="connsiteX1" fmla="*/ 2174875 w 14697075"/>
                <a:gd name="connsiteY1" fmla="*/ 752475 h 11369675"/>
                <a:gd name="connsiteX2" fmla="*/ 3794125 w 14697075"/>
                <a:gd name="connsiteY2" fmla="*/ 828675 h 11369675"/>
                <a:gd name="connsiteX3" fmla="*/ 4670425 w 14697075"/>
                <a:gd name="connsiteY3" fmla="*/ 1076325 h 11369675"/>
                <a:gd name="connsiteX4" fmla="*/ 4841875 w 14697075"/>
                <a:gd name="connsiteY4" fmla="*/ 1209675 h 11369675"/>
                <a:gd name="connsiteX5" fmla="*/ 7108825 w 14697075"/>
                <a:gd name="connsiteY5" fmla="*/ 3514725 h 11369675"/>
                <a:gd name="connsiteX6" fmla="*/ 9051925 w 14697075"/>
                <a:gd name="connsiteY6" fmla="*/ 4162425 h 11369675"/>
                <a:gd name="connsiteX7" fmla="*/ 10956925 w 14697075"/>
                <a:gd name="connsiteY7" fmla="*/ 6048375 h 11369675"/>
                <a:gd name="connsiteX8" fmla="*/ 11299825 w 14697075"/>
                <a:gd name="connsiteY8" fmla="*/ 7667625 h 11369675"/>
                <a:gd name="connsiteX9" fmla="*/ 14347825 w 14697075"/>
                <a:gd name="connsiteY9" fmla="*/ 10582275 h 11369675"/>
                <a:gd name="connsiteX10" fmla="*/ 13395325 w 14697075"/>
                <a:gd name="connsiteY10" fmla="*/ 10544175 h 11369675"/>
                <a:gd name="connsiteX11" fmla="*/ 5756275 w 14697075"/>
                <a:gd name="connsiteY11" fmla="*/ 10448925 h 11369675"/>
                <a:gd name="connsiteX12" fmla="*/ 803275 w 14697075"/>
                <a:gd name="connsiteY12" fmla="*/ 10544175 h 11369675"/>
                <a:gd name="connsiteX13" fmla="*/ 936625 w 14697075"/>
                <a:gd name="connsiteY13" fmla="*/ 5495925 h 11369675"/>
                <a:gd name="connsiteX14" fmla="*/ 688975 w 14697075"/>
                <a:gd name="connsiteY14" fmla="*/ 790575 h 11369675"/>
                <a:gd name="connsiteX0" fmla="*/ 688975 w 15271750"/>
                <a:gd name="connsiteY0" fmla="*/ 790575 h 11369675"/>
                <a:gd name="connsiteX1" fmla="*/ 2174875 w 15271750"/>
                <a:gd name="connsiteY1" fmla="*/ 752475 h 11369675"/>
                <a:gd name="connsiteX2" fmla="*/ 3794125 w 15271750"/>
                <a:gd name="connsiteY2" fmla="*/ 828675 h 11369675"/>
                <a:gd name="connsiteX3" fmla="*/ 4670425 w 15271750"/>
                <a:gd name="connsiteY3" fmla="*/ 1076325 h 11369675"/>
                <a:gd name="connsiteX4" fmla="*/ 4841875 w 15271750"/>
                <a:gd name="connsiteY4" fmla="*/ 1209675 h 11369675"/>
                <a:gd name="connsiteX5" fmla="*/ 7108825 w 15271750"/>
                <a:gd name="connsiteY5" fmla="*/ 3514725 h 11369675"/>
                <a:gd name="connsiteX6" fmla="*/ 9051925 w 15271750"/>
                <a:gd name="connsiteY6" fmla="*/ 4162425 h 11369675"/>
                <a:gd name="connsiteX7" fmla="*/ 10956925 w 15271750"/>
                <a:gd name="connsiteY7" fmla="*/ 6048375 h 11369675"/>
                <a:gd name="connsiteX8" fmla="*/ 11299825 w 15271750"/>
                <a:gd name="connsiteY8" fmla="*/ 7667625 h 11369675"/>
                <a:gd name="connsiteX9" fmla="*/ 14347825 w 15271750"/>
                <a:gd name="connsiteY9" fmla="*/ 10582275 h 11369675"/>
                <a:gd name="connsiteX10" fmla="*/ 5756275 w 15271750"/>
                <a:gd name="connsiteY10" fmla="*/ 10448925 h 11369675"/>
                <a:gd name="connsiteX11" fmla="*/ 803275 w 15271750"/>
                <a:gd name="connsiteY11" fmla="*/ 10544175 h 11369675"/>
                <a:gd name="connsiteX12" fmla="*/ 936625 w 15271750"/>
                <a:gd name="connsiteY12" fmla="*/ 5495925 h 11369675"/>
                <a:gd name="connsiteX13" fmla="*/ 688975 w 15271750"/>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4841875 w 14119225"/>
                <a:gd name="connsiteY4" fmla="*/ 1209675 h 11369675"/>
                <a:gd name="connsiteX5" fmla="*/ 7108825 w 14119225"/>
                <a:gd name="connsiteY5" fmla="*/ 3514725 h 11369675"/>
                <a:gd name="connsiteX6" fmla="*/ 9051925 w 14119225"/>
                <a:gd name="connsiteY6" fmla="*/ 4162425 h 11369675"/>
                <a:gd name="connsiteX7" fmla="*/ 10956925 w 14119225"/>
                <a:gd name="connsiteY7" fmla="*/ 6048375 h 11369675"/>
                <a:gd name="connsiteX8" fmla="*/ 11585575 w 14119225"/>
                <a:gd name="connsiteY8" fmla="*/ 7934325 h 11369675"/>
                <a:gd name="connsiteX9" fmla="*/ 14119225 w 14119225"/>
                <a:gd name="connsiteY9" fmla="*/ 10582275 h 11369675"/>
                <a:gd name="connsiteX10" fmla="*/ 5756275 w 14119225"/>
                <a:gd name="connsiteY10" fmla="*/ 10448925 h 11369675"/>
                <a:gd name="connsiteX11" fmla="*/ 803275 w 14119225"/>
                <a:gd name="connsiteY11" fmla="*/ 10544175 h 11369675"/>
                <a:gd name="connsiteX12" fmla="*/ 936625 w 14119225"/>
                <a:gd name="connsiteY12" fmla="*/ 5495925 h 11369675"/>
                <a:gd name="connsiteX13" fmla="*/ 688975 w 141192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455400"/>
                <a:gd name="connsiteX1" fmla="*/ 2174875 w 14119225"/>
                <a:gd name="connsiteY1" fmla="*/ 752475 h 11455400"/>
                <a:gd name="connsiteX2" fmla="*/ 3794125 w 14119225"/>
                <a:gd name="connsiteY2" fmla="*/ 828675 h 11455400"/>
                <a:gd name="connsiteX3" fmla="*/ 4670425 w 14119225"/>
                <a:gd name="connsiteY3" fmla="*/ 1076325 h 11455400"/>
                <a:gd name="connsiteX4" fmla="*/ 7108825 w 14119225"/>
                <a:gd name="connsiteY4" fmla="*/ 3514725 h 11455400"/>
                <a:gd name="connsiteX5" fmla="*/ 9051925 w 14119225"/>
                <a:gd name="connsiteY5" fmla="*/ 4162425 h 11455400"/>
                <a:gd name="connsiteX6" fmla="*/ 10956925 w 14119225"/>
                <a:gd name="connsiteY6" fmla="*/ 6048375 h 11455400"/>
                <a:gd name="connsiteX7" fmla="*/ 11585575 w 14119225"/>
                <a:gd name="connsiteY7" fmla="*/ 7934325 h 11455400"/>
                <a:gd name="connsiteX8" fmla="*/ 14119225 w 14119225"/>
                <a:gd name="connsiteY8" fmla="*/ 10582275 h 11455400"/>
                <a:gd name="connsiteX9" fmla="*/ 5756275 w 14119225"/>
                <a:gd name="connsiteY9" fmla="*/ 10963275 h 11455400"/>
                <a:gd name="connsiteX10" fmla="*/ 803275 w 14119225"/>
                <a:gd name="connsiteY10" fmla="*/ 10544175 h 11455400"/>
                <a:gd name="connsiteX11" fmla="*/ 936625 w 14119225"/>
                <a:gd name="connsiteY11" fmla="*/ 5495925 h 11455400"/>
                <a:gd name="connsiteX12" fmla="*/ 688975 w 14119225"/>
                <a:gd name="connsiteY12" fmla="*/ 790575 h 11455400"/>
                <a:gd name="connsiteX0" fmla="*/ 688975 w 14957425"/>
                <a:gd name="connsiteY0" fmla="*/ 790575 h 11807825"/>
                <a:gd name="connsiteX1" fmla="*/ 2174875 w 14957425"/>
                <a:gd name="connsiteY1" fmla="*/ 752475 h 11807825"/>
                <a:gd name="connsiteX2" fmla="*/ 3794125 w 14957425"/>
                <a:gd name="connsiteY2" fmla="*/ 828675 h 11807825"/>
                <a:gd name="connsiteX3" fmla="*/ 4670425 w 14957425"/>
                <a:gd name="connsiteY3" fmla="*/ 1076325 h 11807825"/>
                <a:gd name="connsiteX4" fmla="*/ 7108825 w 14957425"/>
                <a:gd name="connsiteY4" fmla="*/ 3514725 h 11807825"/>
                <a:gd name="connsiteX5" fmla="*/ 9051925 w 14957425"/>
                <a:gd name="connsiteY5" fmla="*/ 4162425 h 11807825"/>
                <a:gd name="connsiteX6" fmla="*/ 10956925 w 14957425"/>
                <a:gd name="connsiteY6" fmla="*/ 6048375 h 11807825"/>
                <a:gd name="connsiteX7" fmla="*/ 11585575 w 14957425"/>
                <a:gd name="connsiteY7" fmla="*/ 7934325 h 11807825"/>
                <a:gd name="connsiteX8" fmla="*/ 14957425 w 14957425"/>
                <a:gd name="connsiteY8" fmla="*/ 11344275 h 11807825"/>
                <a:gd name="connsiteX9" fmla="*/ 5756275 w 14957425"/>
                <a:gd name="connsiteY9" fmla="*/ 10963275 h 11807825"/>
                <a:gd name="connsiteX10" fmla="*/ 803275 w 14957425"/>
                <a:gd name="connsiteY10" fmla="*/ 10544175 h 11807825"/>
                <a:gd name="connsiteX11" fmla="*/ 936625 w 14957425"/>
                <a:gd name="connsiteY11" fmla="*/ 5495925 h 11807825"/>
                <a:gd name="connsiteX12" fmla="*/ 688975 w 14957425"/>
                <a:gd name="connsiteY12" fmla="*/ 790575 h 1180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57425" h="11807825">
                  <a:moveTo>
                    <a:pt x="688975" y="790575"/>
                  </a:moveTo>
                  <a:cubicBezTo>
                    <a:pt x="895350" y="0"/>
                    <a:pt x="1657350" y="746125"/>
                    <a:pt x="2174875" y="752475"/>
                  </a:cubicBezTo>
                  <a:cubicBezTo>
                    <a:pt x="2692400" y="758825"/>
                    <a:pt x="3378200" y="774700"/>
                    <a:pt x="3794125" y="828675"/>
                  </a:cubicBezTo>
                  <a:cubicBezTo>
                    <a:pt x="4210050" y="882650"/>
                    <a:pt x="4117975" y="628650"/>
                    <a:pt x="4670425" y="1076325"/>
                  </a:cubicBezTo>
                  <a:cubicBezTo>
                    <a:pt x="5413375" y="1790700"/>
                    <a:pt x="6397625" y="2790825"/>
                    <a:pt x="7108825" y="3514725"/>
                  </a:cubicBezTo>
                  <a:cubicBezTo>
                    <a:pt x="7715250" y="4102100"/>
                    <a:pt x="8562975" y="3606800"/>
                    <a:pt x="9051925" y="4162425"/>
                  </a:cubicBezTo>
                  <a:cubicBezTo>
                    <a:pt x="9559925" y="4641850"/>
                    <a:pt x="9972675" y="5083175"/>
                    <a:pt x="10956925" y="6048375"/>
                  </a:cubicBezTo>
                  <a:cubicBezTo>
                    <a:pt x="11464925" y="6518275"/>
                    <a:pt x="10887075" y="7216775"/>
                    <a:pt x="11585575" y="7934325"/>
                  </a:cubicBezTo>
                  <a:cubicBezTo>
                    <a:pt x="12284075" y="8613775"/>
                    <a:pt x="13766800" y="10118725"/>
                    <a:pt x="14957425" y="11344275"/>
                  </a:cubicBezTo>
                  <a:cubicBezTo>
                    <a:pt x="14033500" y="11807825"/>
                    <a:pt x="8115300" y="11096625"/>
                    <a:pt x="5756275" y="10963275"/>
                  </a:cubicBezTo>
                  <a:cubicBezTo>
                    <a:pt x="3397250" y="10829925"/>
                    <a:pt x="1606550" y="11455400"/>
                    <a:pt x="803275" y="10544175"/>
                  </a:cubicBezTo>
                  <a:cubicBezTo>
                    <a:pt x="0" y="9632950"/>
                    <a:pt x="955675" y="7124700"/>
                    <a:pt x="936625" y="5495925"/>
                  </a:cubicBezTo>
                  <a:cubicBezTo>
                    <a:pt x="917575" y="3867150"/>
                    <a:pt x="482600" y="1581150"/>
                    <a:pt x="688975" y="790575"/>
                  </a:cubicBezTo>
                  <a:close/>
                </a:path>
              </a:pathLst>
            </a:custGeom>
            <a:solidFill>
              <a:srgbClr val="92D050">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Arial" charset="0"/>
              </a:endParaRPr>
            </a:p>
          </p:txBody>
        </p:sp>
        <p:sp>
          <p:nvSpPr>
            <p:cNvPr id="18" name="Right Arrow 17"/>
            <p:cNvSpPr/>
            <p:nvPr/>
          </p:nvSpPr>
          <p:spPr bwMode="auto">
            <a:xfrm rot="13429258">
              <a:off x="2087880" y="4206240"/>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Arial" charset="0"/>
              </a:endParaRPr>
            </a:p>
          </p:txBody>
        </p:sp>
      </p:grpSp>
      <p:cxnSp>
        <p:nvCxnSpPr>
          <p:cNvPr id="8" name="Straight Arrow Connector 7"/>
          <p:cNvCxnSpPr/>
          <p:nvPr/>
        </p:nvCxnSpPr>
        <p:spPr bwMode="auto">
          <a:xfrm rot="16200000" flipV="1">
            <a:off x="2956560" y="179832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9" name="Straight Arrow Connector 8"/>
          <p:cNvCxnSpPr/>
          <p:nvPr/>
        </p:nvCxnSpPr>
        <p:spPr bwMode="auto">
          <a:xfrm>
            <a:off x="2301240" y="112776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10" name="Straight Arrow Connector 9"/>
          <p:cNvCxnSpPr/>
          <p:nvPr/>
        </p:nvCxnSpPr>
        <p:spPr bwMode="auto">
          <a:xfrm rot="16200000" flipV="1">
            <a:off x="5105400" y="397764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11" name="Straight Arrow Connector 10"/>
          <p:cNvCxnSpPr/>
          <p:nvPr/>
        </p:nvCxnSpPr>
        <p:spPr bwMode="auto">
          <a:xfrm>
            <a:off x="6431280" y="522732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sp>
        <p:nvSpPr>
          <p:cNvPr id="12" name="TextBox 11"/>
          <p:cNvSpPr txBox="1"/>
          <p:nvPr/>
        </p:nvSpPr>
        <p:spPr>
          <a:xfrm>
            <a:off x="1478280" y="1386840"/>
            <a:ext cx="2636520" cy="461665"/>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itchFamily="34" charset="0"/>
                <a:cs typeface="Arial" pitchFamily="34" charset="0"/>
              </a:rPr>
              <a:t>Ridge</a:t>
            </a:r>
          </a:p>
        </p:txBody>
      </p:sp>
      <p:sp>
        <p:nvSpPr>
          <p:cNvPr id="15" name="TextBox 14"/>
          <p:cNvSpPr txBox="1"/>
          <p:nvPr/>
        </p:nvSpPr>
        <p:spPr>
          <a:xfrm>
            <a:off x="4318000" y="4180840"/>
            <a:ext cx="3276600" cy="1200329"/>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itchFamily="34" charset="0"/>
                <a:cs typeface="Arial" pitchFamily="34" charset="0"/>
              </a:rPr>
              <a:t>Basins fill with volcanics and sediments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descr="http://clasticdetritus.files.wordpress.com/2008/04/sfs16a.jpg"/>
          <p:cNvPicPr>
            <a:picLocks noChangeAspect="1" noChangeArrowheads="1"/>
          </p:cNvPicPr>
          <p:nvPr/>
        </p:nvPicPr>
        <p:blipFill>
          <a:blip r:embed="rId3" cstate="print"/>
          <a:srcRect l="6800" t="3680" r="45200" b="67520"/>
          <a:stretch>
            <a:fillRect/>
          </a:stretch>
        </p:blipFill>
        <p:spPr bwMode="auto">
          <a:xfrm>
            <a:off x="0" y="0"/>
            <a:ext cx="9144000" cy="6858000"/>
          </a:xfrm>
          <a:prstGeom prst="rect">
            <a:avLst/>
          </a:prstGeom>
          <a:noFill/>
        </p:spPr>
      </p:pic>
      <p:sp>
        <p:nvSpPr>
          <p:cNvPr id="3" name="TextBox 2"/>
          <p:cNvSpPr txBox="1"/>
          <p:nvPr/>
        </p:nvSpPr>
        <p:spPr>
          <a:xfrm>
            <a:off x="464820" y="0"/>
            <a:ext cx="2499360" cy="954107"/>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Arial" pitchFamily="34" charset="0"/>
                <a:cs typeface="Arial" pitchFamily="34" charset="0"/>
              </a:rPr>
              <a:t>Continental Borderland</a:t>
            </a:r>
          </a:p>
        </p:txBody>
      </p:sp>
      <p:sp>
        <p:nvSpPr>
          <p:cNvPr id="4" name="Freeform 3"/>
          <p:cNvSpPr/>
          <p:nvPr/>
        </p:nvSpPr>
        <p:spPr bwMode="auto">
          <a:xfrm>
            <a:off x="1066800" y="5080"/>
            <a:ext cx="5836920" cy="4864100"/>
          </a:xfrm>
          <a:custGeom>
            <a:avLst/>
            <a:gdLst>
              <a:gd name="connsiteX0" fmla="*/ 2346960 w 5836920"/>
              <a:gd name="connsiteY0" fmla="*/ 391160 h 4864100"/>
              <a:gd name="connsiteX1" fmla="*/ 1798320 w 5836920"/>
              <a:gd name="connsiteY1" fmla="*/ 787400 h 4864100"/>
              <a:gd name="connsiteX2" fmla="*/ 1310640 w 5836920"/>
              <a:gd name="connsiteY2" fmla="*/ 1046480 h 4864100"/>
              <a:gd name="connsiteX3" fmla="*/ 1127760 w 5836920"/>
              <a:gd name="connsiteY3" fmla="*/ 1198880 h 4864100"/>
              <a:gd name="connsiteX4" fmla="*/ 777240 w 5836920"/>
              <a:gd name="connsiteY4" fmla="*/ 1534160 h 4864100"/>
              <a:gd name="connsiteX5" fmla="*/ 457200 w 5836920"/>
              <a:gd name="connsiteY5" fmla="*/ 2189480 h 4864100"/>
              <a:gd name="connsiteX6" fmla="*/ 213360 w 5836920"/>
              <a:gd name="connsiteY6" fmla="*/ 2387600 h 4864100"/>
              <a:gd name="connsiteX7" fmla="*/ 121920 w 5836920"/>
              <a:gd name="connsiteY7" fmla="*/ 2860040 h 4864100"/>
              <a:gd name="connsiteX8" fmla="*/ 45720 w 5836920"/>
              <a:gd name="connsiteY8" fmla="*/ 3561080 h 4864100"/>
              <a:gd name="connsiteX9" fmla="*/ 396240 w 5836920"/>
              <a:gd name="connsiteY9" fmla="*/ 3957320 h 4864100"/>
              <a:gd name="connsiteX10" fmla="*/ 487680 w 5836920"/>
              <a:gd name="connsiteY10" fmla="*/ 4612640 h 4864100"/>
              <a:gd name="connsiteX11" fmla="*/ 685800 w 5836920"/>
              <a:gd name="connsiteY11" fmla="*/ 4841240 h 4864100"/>
              <a:gd name="connsiteX12" fmla="*/ 1066800 w 5836920"/>
              <a:gd name="connsiteY12" fmla="*/ 4749800 h 4864100"/>
              <a:gd name="connsiteX13" fmla="*/ 1691640 w 5836920"/>
              <a:gd name="connsiteY13" fmla="*/ 4719320 h 4864100"/>
              <a:gd name="connsiteX14" fmla="*/ 2331720 w 5836920"/>
              <a:gd name="connsiteY14" fmla="*/ 4551680 h 4864100"/>
              <a:gd name="connsiteX15" fmla="*/ 2743200 w 5836920"/>
              <a:gd name="connsiteY15" fmla="*/ 3881120 h 4864100"/>
              <a:gd name="connsiteX16" fmla="*/ 3291840 w 5836920"/>
              <a:gd name="connsiteY16" fmla="*/ 3317240 h 4864100"/>
              <a:gd name="connsiteX17" fmla="*/ 3840480 w 5836920"/>
              <a:gd name="connsiteY17" fmla="*/ 2707640 h 4864100"/>
              <a:gd name="connsiteX18" fmla="*/ 3962400 w 5836920"/>
              <a:gd name="connsiteY18" fmla="*/ 2463800 h 4864100"/>
              <a:gd name="connsiteX19" fmla="*/ 4328160 w 5836920"/>
              <a:gd name="connsiteY19" fmla="*/ 2219960 h 4864100"/>
              <a:gd name="connsiteX20" fmla="*/ 4663440 w 5836920"/>
              <a:gd name="connsiteY20" fmla="*/ 1854200 h 4864100"/>
              <a:gd name="connsiteX21" fmla="*/ 5135880 w 5836920"/>
              <a:gd name="connsiteY21" fmla="*/ 1610360 h 4864100"/>
              <a:gd name="connsiteX22" fmla="*/ 5791200 w 5836920"/>
              <a:gd name="connsiteY22" fmla="*/ 1412240 h 4864100"/>
              <a:gd name="connsiteX23" fmla="*/ 5410200 w 5836920"/>
              <a:gd name="connsiteY23" fmla="*/ 1016000 h 4864100"/>
              <a:gd name="connsiteX24" fmla="*/ 4953000 w 5836920"/>
              <a:gd name="connsiteY24" fmla="*/ 863600 h 4864100"/>
              <a:gd name="connsiteX25" fmla="*/ 4084320 w 5836920"/>
              <a:gd name="connsiteY25" fmla="*/ 574040 h 4864100"/>
              <a:gd name="connsiteX26" fmla="*/ 3657600 w 5836920"/>
              <a:gd name="connsiteY26" fmla="*/ 406400 h 4864100"/>
              <a:gd name="connsiteX27" fmla="*/ 3291840 w 5836920"/>
              <a:gd name="connsiteY27" fmla="*/ 269240 h 4864100"/>
              <a:gd name="connsiteX28" fmla="*/ 3413760 w 5836920"/>
              <a:gd name="connsiteY28" fmla="*/ 40640 h 4864100"/>
              <a:gd name="connsiteX29" fmla="*/ 3215640 w 5836920"/>
              <a:gd name="connsiteY29" fmla="*/ 25400 h 4864100"/>
              <a:gd name="connsiteX30" fmla="*/ 2956560 w 5836920"/>
              <a:gd name="connsiteY30" fmla="*/ 116840 h 4864100"/>
              <a:gd name="connsiteX31" fmla="*/ 2529840 w 5836920"/>
              <a:gd name="connsiteY31" fmla="*/ 208280 h 4864100"/>
              <a:gd name="connsiteX32" fmla="*/ 2346960 w 5836920"/>
              <a:gd name="connsiteY32" fmla="*/ 391160 h 486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836920" h="4864100">
                <a:moveTo>
                  <a:pt x="2346960" y="391160"/>
                </a:moveTo>
                <a:cubicBezTo>
                  <a:pt x="2225040" y="487680"/>
                  <a:pt x="1971040" y="678180"/>
                  <a:pt x="1798320" y="787400"/>
                </a:cubicBezTo>
                <a:cubicBezTo>
                  <a:pt x="1625600" y="896620"/>
                  <a:pt x="1422400" y="977900"/>
                  <a:pt x="1310640" y="1046480"/>
                </a:cubicBezTo>
                <a:cubicBezTo>
                  <a:pt x="1198880" y="1115060"/>
                  <a:pt x="1216660" y="1117600"/>
                  <a:pt x="1127760" y="1198880"/>
                </a:cubicBezTo>
                <a:cubicBezTo>
                  <a:pt x="1038860" y="1280160"/>
                  <a:pt x="889000" y="1369060"/>
                  <a:pt x="777240" y="1534160"/>
                </a:cubicBezTo>
                <a:cubicBezTo>
                  <a:pt x="665480" y="1699260"/>
                  <a:pt x="551180" y="2047240"/>
                  <a:pt x="457200" y="2189480"/>
                </a:cubicBezTo>
                <a:cubicBezTo>
                  <a:pt x="363220" y="2331720"/>
                  <a:pt x="269240" y="2275840"/>
                  <a:pt x="213360" y="2387600"/>
                </a:cubicBezTo>
                <a:cubicBezTo>
                  <a:pt x="157480" y="2499360"/>
                  <a:pt x="149860" y="2664460"/>
                  <a:pt x="121920" y="2860040"/>
                </a:cubicBezTo>
                <a:cubicBezTo>
                  <a:pt x="93980" y="3055620"/>
                  <a:pt x="0" y="3378200"/>
                  <a:pt x="45720" y="3561080"/>
                </a:cubicBezTo>
                <a:cubicBezTo>
                  <a:pt x="91440" y="3743960"/>
                  <a:pt x="322580" y="3782060"/>
                  <a:pt x="396240" y="3957320"/>
                </a:cubicBezTo>
                <a:cubicBezTo>
                  <a:pt x="469900" y="4132580"/>
                  <a:pt x="439420" y="4465320"/>
                  <a:pt x="487680" y="4612640"/>
                </a:cubicBezTo>
                <a:cubicBezTo>
                  <a:pt x="535940" y="4759960"/>
                  <a:pt x="589280" y="4818380"/>
                  <a:pt x="685800" y="4841240"/>
                </a:cubicBezTo>
                <a:cubicBezTo>
                  <a:pt x="782320" y="4864100"/>
                  <a:pt x="899160" y="4770120"/>
                  <a:pt x="1066800" y="4749800"/>
                </a:cubicBezTo>
                <a:cubicBezTo>
                  <a:pt x="1234440" y="4729480"/>
                  <a:pt x="1480820" y="4752340"/>
                  <a:pt x="1691640" y="4719320"/>
                </a:cubicBezTo>
                <a:cubicBezTo>
                  <a:pt x="1902460" y="4686300"/>
                  <a:pt x="2156460" y="4691380"/>
                  <a:pt x="2331720" y="4551680"/>
                </a:cubicBezTo>
                <a:cubicBezTo>
                  <a:pt x="2506980" y="4411980"/>
                  <a:pt x="2583180" y="4086860"/>
                  <a:pt x="2743200" y="3881120"/>
                </a:cubicBezTo>
                <a:cubicBezTo>
                  <a:pt x="2903220" y="3675380"/>
                  <a:pt x="3108960" y="3512820"/>
                  <a:pt x="3291840" y="3317240"/>
                </a:cubicBezTo>
                <a:cubicBezTo>
                  <a:pt x="3474720" y="3121660"/>
                  <a:pt x="3728720" y="2849880"/>
                  <a:pt x="3840480" y="2707640"/>
                </a:cubicBezTo>
                <a:cubicBezTo>
                  <a:pt x="3952240" y="2565400"/>
                  <a:pt x="3881120" y="2545080"/>
                  <a:pt x="3962400" y="2463800"/>
                </a:cubicBezTo>
                <a:cubicBezTo>
                  <a:pt x="4043680" y="2382520"/>
                  <a:pt x="4211320" y="2321560"/>
                  <a:pt x="4328160" y="2219960"/>
                </a:cubicBezTo>
                <a:cubicBezTo>
                  <a:pt x="4445000" y="2118360"/>
                  <a:pt x="4528820" y="1955800"/>
                  <a:pt x="4663440" y="1854200"/>
                </a:cubicBezTo>
                <a:cubicBezTo>
                  <a:pt x="4798060" y="1752600"/>
                  <a:pt x="4947920" y="1684020"/>
                  <a:pt x="5135880" y="1610360"/>
                </a:cubicBezTo>
                <a:cubicBezTo>
                  <a:pt x="5323840" y="1536700"/>
                  <a:pt x="5745480" y="1511300"/>
                  <a:pt x="5791200" y="1412240"/>
                </a:cubicBezTo>
                <a:cubicBezTo>
                  <a:pt x="5836920" y="1313180"/>
                  <a:pt x="5549900" y="1107440"/>
                  <a:pt x="5410200" y="1016000"/>
                </a:cubicBezTo>
                <a:cubicBezTo>
                  <a:pt x="5270500" y="924560"/>
                  <a:pt x="4953000" y="863600"/>
                  <a:pt x="4953000" y="863600"/>
                </a:cubicBezTo>
                <a:lnTo>
                  <a:pt x="4084320" y="574040"/>
                </a:lnTo>
                <a:cubicBezTo>
                  <a:pt x="3868420" y="497840"/>
                  <a:pt x="3657600" y="406400"/>
                  <a:pt x="3657600" y="406400"/>
                </a:cubicBezTo>
                <a:cubicBezTo>
                  <a:pt x="3525520" y="355600"/>
                  <a:pt x="3332480" y="330200"/>
                  <a:pt x="3291840" y="269240"/>
                </a:cubicBezTo>
                <a:cubicBezTo>
                  <a:pt x="3251200" y="208280"/>
                  <a:pt x="3426460" y="81280"/>
                  <a:pt x="3413760" y="40640"/>
                </a:cubicBezTo>
                <a:cubicBezTo>
                  <a:pt x="3401060" y="0"/>
                  <a:pt x="3291840" y="12700"/>
                  <a:pt x="3215640" y="25400"/>
                </a:cubicBezTo>
                <a:cubicBezTo>
                  <a:pt x="3139440" y="38100"/>
                  <a:pt x="3070860" y="86360"/>
                  <a:pt x="2956560" y="116840"/>
                </a:cubicBezTo>
                <a:cubicBezTo>
                  <a:pt x="2842260" y="147320"/>
                  <a:pt x="2631440" y="160020"/>
                  <a:pt x="2529840" y="208280"/>
                </a:cubicBezTo>
                <a:cubicBezTo>
                  <a:pt x="2428240" y="256540"/>
                  <a:pt x="2468880" y="294640"/>
                  <a:pt x="2346960" y="391160"/>
                </a:cubicBezTo>
                <a:close/>
              </a:path>
            </a:pathLst>
          </a:custGeom>
          <a:noFill/>
          <a:ln w="38100" cap="flat" cmpd="sng" algn="ctr">
            <a:solidFill>
              <a:schemeClr val="bg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Arial"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5" name="Text Box 3"/>
          <p:cNvSpPr txBox="1">
            <a:spLocks noChangeArrowheads="1"/>
          </p:cNvSpPr>
          <p:nvPr/>
        </p:nvSpPr>
        <p:spPr bwMode="auto">
          <a:xfrm>
            <a:off x="1600200" y="5410200"/>
            <a:ext cx="5943600" cy="954107"/>
          </a:xfrm>
          <a:prstGeom prst="rect">
            <a:avLst/>
          </a:prstGeom>
          <a:noFill/>
          <a:ln w="38100">
            <a:noFill/>
            <a:miter lim="800000"/>
            <a:headEnd/>
            <a:tailEnd/>
          </a:ln>
          <a:effectLst/>
        </p:spPr>
        <p:txBody>
          <a:bodyPr>
            <a:spAutoFit/>
          </a:bodyPr>
          <a:lstStyle/>
          <a:p>
            <a:pPr algn="ctr">
              <a:spcBef>
                <a:spcPct val="50000"/>
              </a:spcBef>
            </a:pPr>
            <a:r>
              <a:rPr lang="en-US" sz="2800" b="1" dirty="0">
                <a:solidFill>
                  <a:schemeClr val="tx1"/>
                </a:solidFill>
                <a:effectLst/>
                <a:latin typeface="Arial" pitchFamily="34" charset="0"/>
                <a:cs typeface="Arial" pitchFamily="34" charset="0"/>
              </a:rPr>
              <a:t>Transtensional basins open in continental borderland</a:t>
            </a:r>
          </a:p>
        </p:txBody>
      </p:sp>
      <p:pic>
        <p:nvPicPr>
          <p:cNvPr id="1026" name="Picture 2" descr="C:\Gary's Work\Geology 150\Late Cenozoic.bmp"/>
          <p:cNvPicPr>
            <a:picLocks noChangeAspect="1" noChangeArrowheads="1"/>
          </p:cNvPicPr>
          <p:nvPr/>
        </p:nvPicPr>
        <p:blipFill>
          <a:blip r:embed="rId3" cstate="print"/>
          <a:srcRect/>
          <a:stretch>
            <a:fillRect/>
          </a:stretch>
        </p:blipFill>
        <p:spPr bwMode="auto">
          <a:xfrm>
            <a:off x="0" y="1885511"/>
            <a:ext cx="9144000" cy="3086977"/>
          </a:xfrm>
          <a:prstGeom prst="rect">
            <a:avLst/>
          </a:prstGeom>
          <a:noFill/>
        </p:spPr>
      </p:pic>
      <p:sp>
        <p:nvSpPr>
          <p:cNvPr id="5" name="Rectangle 4"/>
          <p:cNvSpPr/>
          <p:nvPr/>
        </p:nvSpPr>
        <p:spPr bwMode="auto">
          <a:xfrm>
            <a:off x="0" y="1264920"/>
            <a:ext cx="2529840" cy="1249680"/>
          </a:xfrm>
          <a:prstGeom prst="rect">
            <a:avLst/>
          </a:prstGeom>
          <a:solidFill>
            <a:schemeClr val="bg1"/>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Arial" charset="0"/>
            </a:endParaRPr>
          </a:p>
        </p:txBody>
      </p:sp>
      <p:sp>
        <p:nvSpPr>
          <p:cNvPr id="6" name="TextBox 5"/>
          <p:cNvSpPr txBox="1"/>
          <p:nvPr/>
        </p:nvSpPr>
        <p:spPr>
          <a:xfrm>
            <a:off x="-365760" y="1158240"/>
            <a:ext cx="3124200" cy="830997"/>
          </a:xfrm>
          <a:prstGeom prst="rect">
            <a:avLst/>
          </a:prstGeom>
          <a:noFill/>
        </p:spPr>
        <p:txBody>
          <a:bodyPr wrap="square" rtlCol="0">
            <a:spAutoFit/>
          </a:bodyPr>
          <a:lstStyle/>
          <a:p>
            <a:pPr algn="ctr"/>
            <a:r>
              <a:rPr lang="en-US" sz="2400" b="1" dirty="0">
                <a:solidFill>
                  <a:srgbClr val="FF0000"/>
                </a:solidFill>
                <a:effectLst/>
                <a:latin typeface="Arial" pitchFamily="34" charset="0"/>
                <a:cs typeface="Arial" pitchFamily="34" charset="0"/>
              </a:rPr>
              <a:t>Transtensional Basin</a:t>
            </a:r>
          </a:p>
        </p:txBody>
      </p:sp>
      <p:sp>
        <p:nvSpPr>
          <p:cNvPr id="7" name="TextBox 6"/>
          <p:cNvSpPr txBox="1"/>
          <p:nvPr/>
        </p:nvSpPr>
        <p:spPr>
          <a:xfrm>
            <a:off x="3048000" y="1386840"/>
            <a:ext cx="3535680" cy="461665"/>
          </a:xfrm>
          <a:prstGeom prst="rect">
            <a:avLst/>
          </a:prstGeom>
          <a:noFill/>
        </p:spPr>
        <p:txBody>
          <a:bodyPr wrap="square" rtlCol="0">
            <a:spAutoFit/>
          </a:bodyPr>
          <a:lstStyle/>
          <a:p>
            <a:pPr algn="ctr"/>
            <a:r>
              <a:rPr lang="en-US" sz="2400" b="1" dirty="0">
                <a:solidFill>
                  <a:srgbClr val="FF0000"/>
                </a:solidFill>
                <a:effectLst/>
                <a:latin typeface="Arial" pitchFamily="34" charset="0"/>
                <a:cs typeface="Arial" pitchFamily="34" charset="0"/>
              </a:rPr>
              <a:t>Transpressional Ridge</a:t>
            </a:r>
          </a:p>
        </p:txBody>
      </p:sp>
      <p:cxnSp>
        <p:nvCxnSpPr>
          <p:cNvPr id="9" name="Straight Arrow Connector 8"/>
          <p:cNvCxnSpPr/>
          <p:nvPr/>
        </p:nvCxnSpPr>
        <p:spPr bwMode="auto">
          <a:xfrm rot="16200000" flipH="1">
            <a:off x="1501140" y="2110739"/>
            <a:ext cx="896623" cy="546104"/>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algn="l" rotWithShape="0">
              <a:prstClr val="black">
                <a:alpha val="40000"/>
              </a:prstClr>
            </a:outerShdw>
          </a:effectLst>
        </p:spPr>
      </p:cxnSp>
      <p:cxnSp>
        <p:nvCxnSpPr>
          <p:cNvPr id="11" name="Straight Arrow Connector 10"/>
          <p:cNvCxnSpPr/>
          <p:nvPr/>
        </p:nvCxnSpPr>
        <p:spPr bwMode="auto">
          <a:xfrm rot="5400000">
            <a:off x="2283460" y="1902460"/>
            <a:ext cx="1097280" cy="58420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algn="l" rotWithShape="0">
              <a:prstClr val="black">
                <a:alpha val="40000"/>
              </a:prstClr>
            </a:outerShdw>
          </a:effectLst>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5" name="Text Box 3"/>
          <p:cNvSpPr txBox="1">
            <a:spLocks noChangeArrowheads="1"/>
          </p:cNvSpPr>
          <p:nvPr/>
        </p:nvSpPr>
        <p:spPr bwMode="auto">
          <a:xfrm>
            <a:off x="1572377" y="5613400"/>
            <a:ext cx="5999245" cy="523220"/>
          </a:xfrm>
          <a:prstGeom prst="rect">
            <a:avLst/>
          </a:prstGeom>
          <a:noFill/>
          <a:ln w="38100">
            <a:noFill/>
            <a:miter lim="800000"/>
            <a:headEnd/>
            <a:tailEnd/>
          </a:ln>
          <a:effectLst/>
        </p:spPr>
        <p:txBody>
          <a:bodyPr wrap="square">
            <a:spAutoFit/>
          </a:bodyPr>
          <a:lstStyle/>
          <a:p>
            <a:pPr algn="ctr">
              <a:spcBef>
                <a:spcPct val="50000"/>
              </a:spcBef>
            </a:pPr>
            <a:r>
              <a:rPr lang="en-US" sz="2800" b="1" dirty="0">
                <a:solidFill>
                  <a:schemeClr val="tx1"/>
                </a:solidFill>
                <a:effectLst/>
                <a:latin typeface="Arial" pitchFamily="34" charset="0"/>
                <a:cs typeface="Arial" pitchFamily="34" charset="0"/>
              </a:rPr>
              <a:t>Stress patterns can change</a:t>
            </a:r>
          </a:p>
        </p:txBody>
      </p:sp>
      <p:pic>
        <p:nvPicPr>
          <p:cNvPr id="1026" name="Picture 2" descr="C:\Gary's Work\Geology 150\Late Cenozoic.bmp"/>
          <p:cNvPicPr>
            <a:picLocks noChangeAspect="1" noChangeArrowheads="1"/>
          </p:cNvPicPr>
          <p:nvPr/>
        </p:nvPicPr>
        <p:blipFill>
          <a:blip r:embed="rId3" cstate="print"/>
          <a:srcRect/>
          <a:stretch>
            <a:fillRect/>
          </a:stretch>
        </p:blipFill>
        <p:spPr bwMode="auto">
          <a:xfrm>
            <a:off x="0" y="1885511"/>
            <a:ext cx="9144000" cy="3086977"/>
          </a:xfrm>
          <a:prstGeom prst="rect">
            <a:avLst/>
          </a:prstGeom>
          <a:noFill/>
        </p:spPr>
      </p:pic>
      <p:sp>
        <p:nvSpPr>
          <p:cNvPr id="5" name="Rectangle 4"/>
          <p:cNvSpPr/>
          <p:nvPr/>
        </p:nvSpPr>
        <p:spPr bwMode="auto">
          <a:xfrm>
            <a:off x="0" y="1264920"/>
            <a:ext cx="2529840" cy="1249680"/>
          </a:xfrm>
          <a:prstGeom prst="rect">
            <a:avLst/>
          </a:prstGeom>
          <a:solidFill>
            <a:schemeClr val="bg1"/>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bg1"/>
              </a:solidFill>
              <a:effectLst/>
              <a:latin typeface="Arial" charset="0"/>
            </a:endParaRPr>
          </a:p>
        </p:txBody>
      </p:sp>
      <p:sp>
        <p:nvSpPr>
          <p:cNvPr id="6" name="TextBox 5"/>
          <p:cNvSpPr txBox="1"/>
          <p:nvPr/>
        </p:nvSpPr>
        <p:spPr>
          <a:xfrm>
            <a:off x="0" y="650240"/>
            <a:ext cx="4381500" cy="1200329"/>
          </a:xfrm>
          <a:prstGeom prst="rect">
            <a:avLst/>
          </a:prstGeom>
          <a:noFill/>
        </p:spPr>
        <p:txBody>
          <a:bodyPr wrap="square" rtlCol="0">
            <a:spAutoFit/>
          </a:bodyPr>
          <a:lstStyle/>
          <a:p>
            <a:pPr algn="ctr"/>
            <a:r>
              <a:rPr lang="en-US" sz="2400" b="1" dirty="0">
                <a:solidFill>
                  <a:srgbClr val="FF0000"/>
                </a:solidFill>
                <a:effectLst/>
                <a:latin typeface="Arial" pitchFamily="34" charset="0"/>
                <a:cs typeface="Arial" pitchFamily="34" charset="0"/>
              </a:rPr>
              <a:t>Transtensional Basin can become Transpressional Ridge</a:t>
            </a:r>
          </a:p>
        </p:txBody>
      </p:sp>
      <p:cxnSp>
        <p:nvCxnSpPr>
          <p:cNvPr id="9" name="Straight Arrow Connector 8"/>
          <p:cNvCxnSpPr/>
          <p:nvPr/>
        </p:nvCxnSpPr>
        <p:spPr bwMode="auto">
          <a:xfrm rot="16200000" flipH="1">
            <a:off x="1752602" y="2362197"/>
            <a:ext cx="927101" cy="12705"/>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algn="l" rotWithShape="0">
              <a:prstClr val="black">
                <a:alpha val="40000"/>
              </a:prstClr>
            </a:outerShdw>
          </a:effectLst>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rouch and Suppe 1993 color.bmp"/>
          <p:cNvPicPr>
            <a:picLocks noChangeAspect="1"/>
          </p:cNvPicPr>
          <p:nvPr/>
        </p:nvPicPr>
        <p:blipFill>
          <a:blip r:embed="rId3" cstate="print"/>
          <a:stretch>
            <a:fillRect/>
          </a:stretch>
        </p:blipFill>
        <p:spPr>
          <a:xfrm>
            <a:off x="0" y="322274"/>
            <a:ext cx="9144000" cy="621345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14300" y="-12700"/>
            <a:ext cx="8890000" cy="686888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cstate="print"/>
          <a:srcRect l="34250" t="59141" r="22487" b="26797"/>
          <a:stretch>
            <a:fillRect/>
          </a:stretch>
        </p:blipFill>
        <p:spPr bwMode="auto">
          <a:xfrm>
            <a:off x="1910080" y="426720"/>
            <a:ext cx="5313680" cy="1381760"/>
          </a:xfrm>
          <a:prstGeom prst="rect">
            <a:avLst/>
          </a:prstGeom>
          <a:noFill/>
          <a:ln w="9525">
            <a:noFill/>
            <a:miter lim="800000"/>
            <a:headEnd/>
            <a:tailEnd/>
          </a:ln>
        </p:spPr>
      </p:pic>
      <p:pic>
        <p:nvPicPr>
          <p:cNvPr id="4" name="Picture 3" descr="MESOZOIC.jpg"/>
          <p:cNvPicPr>
            <a:picLocks noChangeAspect="1"/>
          </p:cNvPicPr>
          <p:nvPr/>
        </p:nvPicPr>
        <p:blipFill>
          <a:blip r:embed="rId4" cstate="print"/>
          <a:srcRect t="8791"/>
          <a:stretch>
            <a:fillRect/>
          </a:stretch>
        </p:blipFill>
        <p:spPr>
          <a:xfrm>
            <a:off x="-1479708" y="3108960"/>
            <a:ext cx="11249975" cy="3794760"/>
          </a:xfrm>
          <a:prstGeom prst="rect">
            <a:avLst/>
          </a:prstGeom>
        </p:spPr>
      </p:pic>
      <p:sp>
        <p:nvSpPr>
          <p:cNvPr id="7" name="TextBox 6"/>
          <p:cNvSpPr txBox="1"/>
          <p:nvPr/>
        </p:nvSpPr>
        <p:spPr>
          <a:xfrm>
            <a:off x="15240" y="2334895"/>
            <a:ext cx="1920240" cy="707886"/>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Accretionary  Wedge</a:t>
            </a:r>
          </a:p>
        </p:txBody>
      </p:sp>
      <p:cxnSp>
        <p:nvCxnSpPr>
          <p:cNvPr id="8" name="Straight Arrow Connector 7"/>
          <p:cNvCxnSpPr/>
          <p:nvPr/>
        </p:nvCxnSpPr>
        <p:spPr bwMode="auto">
          <a:xfrm>
            <a:off x="1143000" y="3032760"/>
            <a:ext cx="822960" cy="77724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14" name="TextBox 13"/>
          <p:cNvSpPr txBox="1"/>
          <p:nvPr/>
        </p:nvSpPr>
        <p:spPr>
          <a:xfrm>
            <a:off x="2450487" y="2539847"/>
            <a:ext cx="2121513" cy="400110"/>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Forearc Basin </a:t>
            </a:r>
          </a:p>
        </p:txBody>
      </p:sp>
      <p:cxnSp>
        <p:nvCxnSpPr>
          <p:cNvPr id="15" name="Straight Arrow Connector 14"/>
          <p:cNvCxnSpPr/>
          <p:nvPr/>
        </p:nvCxnSpPr>
        <p:spPr bwMode="auto">
          <a:xfrm>
            <a:off x="3535680" y="3078480"/>
            <a:ext cx="0" cy="396875"/>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21" name="TextBox 20"/>
          <p:cNvSpPr txBox="1"/>
          <p:nvPr/>
        </p:nvSpPr>
        <p:spPr>
          <a:xfrm>
            <a:off x="1158240" y="5840095"/>
            <a:ext cx="4495800" cy="615553"/>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Metamorphosed wedge sediments </a:t>
            </a:r>
            <a:r>
              <a:rPr lang="en-US" sz="1400" b="1" dirty="0">
                <a:solidFill>
                  <a:schemeClr val="tx1"/>
                </a:solidFill>
                <a:latin typeface="Arial" pitchFamily="34" charset="0"/>
                <a:cs typeface="Arial" pitchFamily="34" charset="0"/>
              </a:rPr>
              <a:t>(Catalina  Schist)</a:t>
            </a:r>
          </a:p>
        </p:txBody>
      </p:sp>
      <p:cxnSp>
        <p:nvCxnSpPr>
          <p:cNvPr id="22" name="Straight Arrow Connector 21"/>
          <p:cNvCxnSpPr/>
          <p:nvPr/>
        </p:nvCxnSpPr>
        <p:spPr bwMode="auto">
          <a:xfrm flipV="1">
            <a:off x="3627120" y="4663440"/>
            <a:ext cx="609600" cy="121920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25" name="Oval 24"/>
          <p:cNvSpPr/>
          <p:nvPr/>
        </p:nvSpPr>
        <p:spPr bwMode="auto">
          <a:xfrm>
            <a:off x="4465320" y="3368675"/>
            <a:ext cx="4632960" cy="1203325"/>
          </a:xfrm>
          <a:prstGeom prst="ellipse">
            <a:avLst/>
          </a:prstGeom>
          <a:solidFill>
            <a:schemeClr val="tx1">
              <a:alpha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Times New Roman" pitchFamily="18" charset="0"/>
            </a:endParaRPr>
          </a:p>
        </p:txBody>
      </p:sp>
      <p:sp>
        <p:nvSpPr>
          <p:cNvPr id="26" name="TextBox 25"/>
          <p:cNvSpPr txBox="1"/>
          <p:nvPr/>
        </p:nvSpPr>
        <p:spPr>
          <a:xfrm>
            <a:off x="5221008" y="2524081"/>
            <a:ext cx="3733800" cy="400110"/>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Regional Metamorphism</a:t>
            </a:r>
          </a:p>
        </p:txBody>
      </p:sp>
      <p:cxnSp>
        <p:nvCxnSpPr>
          <p:cNvPr id="27" name="Straight Arrow Connector 26"/>
          <p:cNvCxnSpPr/>
          <p:nvPr/>
        </p:nvCxnSpPr>
        <p:spPr bwMode="auto">
          <a:xfrm flipH="1">
            <a:off x="7360920" y="3017520"/>
            <a:ext cx="243840" cy="64008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33" name="TextBox 32"/>
          <p:cNvSpPr txBox="1"/>
          <p:nvPr/>
        </p:nvSpPr>
        <p:spPr>
          <a:xfrm>
            <a:off x="152400" y="4834255"/>
            <a:ext cx="2880360" cy="707886"/>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Forearc thrusting and subduction erosion</a:t>
            </a:r>
          </a:p>
        </p:txBody>
      </p:sp>
      <p:cxnSp>
        <p:nvCxnSpPr>
          <p:cNvPr id="34" name="Straight Arrow Connector 33"/>
          <p:cNvCxnSpPr/>
          <p:nvPr/>
        </p:nvCxnSpPr>
        <p:spPr bwMode="auto">
          <a:xfrm flipV="1">
            <a:off x="1828800" y="4191000"/>
            <a:ext cx="1310640" cy="65532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cxnSp>
        <p:nvCxnSpPr>
          <p:cNvPr id="41" name="Straight Arrow Connector 40"/>
          <p:cNvCxnSpPr/>
          <p:nvPr/>
        </p:nvCxnSpPr>
        <p:spPr bwMode="auto">
          <a:xfrm flipH="1">
            <a:off x="5425440" y="2987040"/>
            <a:ext cx="396240" cy="64008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cxnSp>
        <p:nvCxnSpPr>
          <p:cNvPr id="42" name="Straight Arrow Connector 41"/>
          <p:cNvCxnSpPr/>
          <p:nvPr/>
        </p:nvCxnSpPr>
        <p:spPr bwMode="auto">
          <a:xfrm flipH="1">
            <a:off x="8244840" y="3048000"/>
            <a:ext cx="213360" cy="51816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cxnSp>
        <p:nvCxnSpPr>
          <p:cNvPr id="53" name="Straight Arrow Connector 52"/>
          <p:cNvCxnSpPr/>
          <p:nvPr/>
        </p:nvCxnSpPr>
        <p:spPr bwMode="auto">
          <a:xfrm flipH="1" flipV="1">
            <a:off x="6781800" y="3977640"/>
            <a:ext cx="914400" cy="143256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56" name="TextBox 55"/>
          <p:cNvSpPr txBox="1"/>
          <p:nvPr/>
        </p:nvSpPr>
        <p:spPr>
          <a:xfrm>
            <a:off x="6705600" y="5306695"/>
            <a:ext cx="2499360" cy="707886"/>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Peninsular Ranges Batholith</a:t>
            </a:r>
          </a:p>
        </p:txBody>
      </p:sp>
      <p:sp>
        <p:nvSpPr>
          <p:cNvPr id="20" name="TextBox 19"/>
          <p:cNvSpPr txBox="1"/>
          <p:nvPr/>
        </p:nvSpPr>
        <p:spPr>
          <a:xfrm>
            <a:off x="5612524" y="536027"/>
            <a:ext cx="1387365" cy="461665"/>
          </a:xfrm>
          <a:prstGeom prst="rect">
            <a:avLst/>
          </a:prstGeom>
          <a:noFill/>
        </p:spPr>
        <p:txBody>
          <a:bodyPr wrap="square" rtlCol="0">
            <a:spAutoFit/>
          </a:bodyPr>
          <a:lstStyle/>
          <a:p>
            <a:pPr algn="ctr"/>
            <a:r>
              <a:rPr lang="en-US" b="1" dirty="0">
                <a:solidFill>
                  <a:schemeClr val="tx1"/>
                </a:solidFill>
                <a:effectLst/>
                <a:latin typeface="Arial" pitchFamily="34" charset="0"/>
                <a:cs typeface="Arial" pitchFamily="34" charset="0"/>
              </a:rPr>
              <a:t>Late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882" name="Picture 4" descr="Late Cenozoic"/>
          <p:cNvPicPr>
            <a:picLocks noChangeAspect="1" noChangeArrowheads="1"/>
          </p:cNvPicPr>
          <p:nvPr/>
        </p:nvPicPr>
        <p:blipFill>
          <a:blip r:embed="rId3" cstate="print"/>
          <a:srcRect/>
          <a:stretch>
            <a:fillRect/>
          </a:stretch>
        </p:blipFill>
        <p:spPr bwMode="auto">
          <a:xfrm>
            <a:off x="0" y="1879600"/>
            <a:ext cx="9144000" cy="3086100"/>
          </a:xfrm>
          <a:prstGeom prst="rect">
            <a:avLst/>
          </a:prstGeom>
          <a:noFill/>
          <a:ln w="9525">
            <a:noFill/>
            <a:miter lim="800000"/>
            <a:headEnd/>
            <a:tailEnd/>
          </a:ln>
        </p:spPr>
      </p:pic>
      <p:sp>
        <p:nvSpPr>
          <p:cNvPr id="272389" name="Line 5"/>
          <p:cNvSpPr>
            <a:spLocks noChangeShapeType="1"/>
          </p:cNvSpPr>
          <p:nvPr/>
        </p:nvSpPr>
        <p:spPr bwMode="auto">
          <a:xfrm flipH="1">
            <a:off x="2590800" y="1447800"/>
            <a:ext cx="0" cy="1295400"/>
          </a:xfrm>
          <a:prstGeom prst="line">
            <a:avLst/>
          </a:prstGeom>
          <a:noFill/>
          <a:ln w="38100">
            <a:solidFill>
              <a:srgbClr val="FF0000"/>
            </a:solidFill>
            <a:round/>
            <a:headEnd/>
            <a:tailEnd type="triangle" w="med" len="med"/>
          </a:ln>
          <a:effectLst/>
        </p:spPr>
        <p:txBody>
          <a:bodyPr/>
          <a:lstStyle/>
          <a:p>
            <a:pPr>
              <a:defRPr/>
            </a:pPr>
            <a:endParaRPr lang="en-US"/>
          </a:p>
        </p:txBody>
      </p:sp>
      <p:sp>
        <p:nvSpPr>
          <p:cNvPr id="122884" name="Text Box 6"/>
          <p:cNvSpPr txBox="1">
            <a:spLocks noChangeArrowheads="1"/>
          </p:cNvSpPr>
          <p:nvPr/>
        </p:nvSpPr>
        <p:spPr bwMode="auto">
          <a:xfrm>
            <a:off x="0" y="914400"/>
            <a:ext cx="5105400" cy="457200"/>
          </a:xfrm>
          <a:prstGeom prst="rect">
            <a:avLst/>
          </a:prstGeom>
          <a:noFill/>
          <a:ln w="38100">
            <a:noFill/>
            <a:miter lim="800000"/>
            <a:headEnd/>
            <a:tailEnd/>
          </a:ln>
        </p:spPr>
        <p:txBody>
          <a:bodyPr>
            <a:spAutoFit/>
          </a:bodyPr>
          <a:lstStyle/>
          <a:p>
            <a:pPr algn="ctr">
              <a:spcBef>
                <a:spcPct val="50000"/>
              </a:spcBef>
            </a:pPr>
            <a:r>
              <a:rPr lang="en-US" b="1">
                <a:solidFill>
                  <a:srgbClr val="FF0000"/>
                </a:solidFill>
                <a:effectLst/>
                <a:latin typeface="Arial" charset="0"/>
              </a:rPr>
              <a:t>Source for San Onofre Breccia</a:t>
            </a:r>
          </a:p>
        </p:txBody>
      </p:sp>
      <p:sp>
        <p:nvSpPr>
          <p:cNvPr id="122885" name="Text Box 7"/>
          <p:cNvSpPr txBox="1">
            <a:spLocks noChangeArrowheads="1"/>
          </p:cNvSpPr>
          <p:nvPr/>
        </p:nvSpPr>
        <p:spPr bwMode="auto">
          <a:xfrm>
            <a:off x="0" y="5562600"/>
            <a:ext cx="9144000" cy="954107"/>
          </a:xfrm>
          <a:prstGeom prst="rect">
            <a:avLst/>
          </a:prstGeom>
          <a:noFill/>
          <a:ln w="38100">
            <a:noFill/>
            <a:miter lim="800000"/>
            <a:headEnd/>
            <a:tailEnd/>
          </a:ln>
        </p:spPr>
        <p:txBody>
          <a:bodyPr>
            <a:spAutoFit/>
          </a:bodyPr>
          <a:lstStyle/>
          <a:p>
            <a:pPr algn="ctr">
              <a:spcBef>
                <a:spcPct val="50000"/>
              </a:spcBef>
            </a:pPr>
            <a:r>
              <a:rPr lang="en-US" sz="2800" b="1" dirty="0">
                <a:solidFill>
                  <a:schemeClr val="tx1"/>
                </a:solidFill>
                <a:effectLst/>
                <a:latin typeface="Arial" charset="0"/>
              </a:rPr>
              <a:t>Transpression + Core Complex                        exposes wedge rocks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San Onofre Breccia"/>
          <p:cNvPicPr>
            <a:picLocks noChangeAspect="1" noChangeArrowheads="1"/>
          </p:cNvPicPr>
          <p:nvPr/>
        </p:nvPicPr>
        <p:blipFill>
          <a:blip r:embed="rId3" cstate="print"/>
          <a:srcRect/>
          <a:stretch>
            <a:fillRect/>
          </a:stretch>
        </p:blipFill>
        <p:spPr bwMode="auto">
          <a:xfrm>
            <a:off x="0" y="0"/>
            <a:ext cx="9144000" cy="7315200"/>
          </a:xfrm>
          <a:prstGeom prst="rect">
            <a:avLst/>
          </a:prstGeom>
          <a:noFill/>
          <a:ln w="9525">
            <a:noFill/>
            <a:miter lim="800000"/>
            <a:headEnd/>
            <a:tailEnd/>
          </a:ln>
        </p:spPr>
      </p:pic>
      <p:sp>
        <p:nvSpPr>
          <p:cNvPr id="123907" name="Text Box 3"/>
          <p:cNvSpPr txBox="1">
            <a:spLocks noChangeArrowheads="1"/>
          </p:cNvSpPr>
          <p:nvPr/>
        </p:nvSpPr>
        <p:spPr bwMode="auto">
          <a:xfrm>
            <a:off x="4495800" y="6338888"/>
            <a:ext cx="4038600" cy="519112"/>
          </a:xfrm>
          <a:prstGeom prst="rect">
            <a:avLst/>
          </a:prstGeom>
          <a:noFill/>
          <a:ln w="38100">
            <a:noFill/>
            <a:miter lim="800000"/>
            <a:headEnd/>
            <a:tailEnd/>
          </a:ln>
        </p:spPr>
        <p:txBody>
          <a:bodyPr>
            <a:spAutoFit/>
          </a:bodyPr>
          <a:lstStyle/>
          <a:p>
            <a:pPr algn="ctr">
              <a:spcBef>
                <a:spcPct val="50000"/>
              </a:spcBef>
            </a:pPr>
            <a:r>
              <a:rPr lang="en-US" sz="2800" b="1">
                <a:solidFill>
                  <a:schemeClr val="tx1"/>
                </a:solidFill>
                <a:effectLst/>
                <a:latin typeface="Arial" charset="0"/>
              </a:rPr>
              <a:t>San Onofre Breccia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San Onofre Breccia at Lechuza Pt."/>
          <p:cNvPicPr>
            <a:picLocks noChangeAspect="1" noChangeArrowheads="1"/>
          </p:cNvPicPr>
          <p:nvPr/>
        </p:nvPicPr>
        <p:blipFill>
          <a:blip r:embed="rId3" cstate="print"/>
          <a:srcRect/>
          <a:stretch>
            <a:fillRect/>
          </a:stretch>
        </p:blipFill>
        <p:spPr bwMode="auto">
          <a:xfrm>
            <a:off x="0" y="0"/>
            <a:ext cx="9144000" cy="7315200"/>
          </a:xfrm>
          <a:prstGeom prst="rect">
            <a:avLst/>
          </a:prstGeom>
          <a:noFill/>
          <a:ln w="9525">
            <a:noFill/>
            <a:miter lim="800000"/>
            <a:headEnd/>
            <a:tailEnd/>
          </a:ln>
        </p:spPr>
      </p:pic>
      <p:sp>
        <p:nvSpPr>
          <p:cNvPr id="124931" name="Text Box 3"/>
          <p:cNvSpPr txBox="1">
            <a:spLocks noChangeArrowheads="1"/>
          </p:cNvSpPr>
          <p:nvPr/>
        </p:nvSpPr>
        <p:spPr bwMode="auto">
          <a:xfrm>
            <a:off x="838200" y="5181600"/>
            <a:ext cx="1981200" cy="946150"/>
          </a:xfrm>
          <a:prstGeom prst="rect">
            <a:avLst/>
          </a:prstGeom>
          <a:noFill/>
          <a:ln w="38100">
            <a:noFill/>
            <a:miter lim="800000"/>
            <a:headEnd/>
            <a:tailEnd/>
          </a:ln>
        </p:spPr>
        <p:txBody>
          <a:bodyPr>
            <a:spAutoFit/>
          </a:bodyPr>
          <a:lstStyle/>
          <a:p>
            <a:pPr algn="ctr">
              <a:spcBef>
                <a:spcPct val="50000"/>
              </a:spcBef>
            </a:pPr>
            <a:r>
              <a:rPr lang="en-US" sz="2800" b="1">
                <a:solidFill>
                  <a:srgbClr val="FFFF00"/>
                </a:solidFill>
                <a:latin typeface="Arial" charset="0"/>
              </a:rPr>
              <a:t>blue schist</a:t>
            </a:r>
          </a:p>
        </p:txBody>
      </p:sp>
      <p:sp>
        <p:nvSpPr>
          <p:cNvPr id="124932" name="Text Box 4"/>
          <p:cNvSpPr txBox="1">
            <a:spLocks noChangeArrowheads="1"/>
          </p:cNvSpPr>
          <p:nvPr/>
        </p:nvSpPr>
        <p:spPr bwMode="auto">
          <a:xfrm>
            <a:off x="457200" y="3276600"/>
            <a:ext cx="2971800" cy="519113"/>
          </a:xfrm>
          <a:prstGeom prst="rect">
            <a:avLst/>
          </a:prstGeom>
          <a:noFill/>
          <a:ln w="38100">
            <a:noFill/>
            <a:miter lim="800000"/>
            <a:headEnd/>
            <a:tailEnd/>
          </a:ln>
        </p:spPr>
        <p:txBody>
          <a:bodyPr>
            <a:spAutoFit/>
          </a:bodyPr>
          <a:lstStyle/>
          <a:p>
            <a:pPr algn="ctr">
              <a:spcBef>
                <a:spcPct val="50000"/>
              </a:spcBef>
            </a:pPr>
            <a:r>
              <a:rPr lang="en-US" sz="2800" b="1">
                <a:solidFill>
                  <a:srgbClr val="FFFF00"/>
                </a:solidFill>
                <a:latin typeface="Arial" charset="0"/>
              </a:rPr>
              <a:t>greenstone</a:t>
            </a:r>
          </a:p>
        </p:txBody>
      </p:sp>
      <p:sp>
        <p:nvSpPr>
          <p:cNvPr id="124933" name="Text Box 5"/>
          <p:cNvSpPr txBox="1">
            <a:spLocks noChangeArrowheads="1"/>
          </p:cNvSpPr>
          <p:nvPr/>
        </p:nvSpPr>
        <p:spPr bwMode="auto">
          <a:xfrm>
            <a:off x="5791200" y="2971800"/>
            <a:ext cx="1219200" cy="519113"/>
          </a:xfrm>
          <a:prstGeom prst="rect">
            <a:avLst/>
          </a:prstGeom>
          <a:noFill/>
          <a:ln w="38100">
            <a:noFill/>
            <a:miter lim="800000"/>
            <a:headEnd/>
            <a:tailEnd/>
          </a:ln>
        </p:spPr>
        <p:txBody>
          <a:bodyPr>
            <a:spAutoFit/>
          </a:bodyPr>
          <a:lstStyle/>
          <a:p>
            <a:pPr algn="ctr">
              <a:spcBef>
                <a:spcPct val="50000"/>
              </a:spcBef>
            </a:pPr>
            <a:r>
              <a:rPr lang="en-US" sz="2800" b="1">
                <a:solidFill>
                  <a:srgbClr val="FFFF00"/>
                </a:solidFill>
                <a:latin typeface="Arial" charset="0"/>
              </a:rPr>
              <a:t>chert</a:t>
            </a:r>
          </a:p>
        </p:txBody>
      </p:sp>
      <p:sp>
        <p:nvSpPr>
          <p:cNvPr id="124934" name="Text Box 6"/>
          <p:cNvSpPr txBox="1">
            <a:spLocks noChangeArrowheads="1"/>
          </p:cNvSpPr>
          <p:nvPr/>
        </p:nvSpPr>
        <p:spPr bwMode="auto">
          <a:xfrm>
            <a:off x="2667000" y="1752600"/>
            <a:ext cx="1524000" cy="519113"/>
          </a:xfrm>
          <a:prstGeom prst="rect">
            <a:avLst/>
          </a:prstGeom>
          <a:noFill/>
          <a:ln w="38100">
            <a:noFill/>
            <a:miter lim="800000"/>
            <a:headEnd/>
            <a:tailEnd/>
          </a:ln>
        </p:spPr>
        <p:txBody>
          <a:bodyPr>
            <a:spAutoFit/>
          </a:bodyPr>
          <a:lstStyle/>
          <a:p>
            <a:pPr algn="ctr">
              <a:spcBef>
                <a:spcPct val="50000"/>
              </a:spcBef>
            </a:pPr>
            <a:r>
              <a:rPr lang="en-US" sz="2800" b="1">
                <a:solidFill>
                  <a:srgbClr val="FFFF00"/>
                </a:solidFill>
                <a:latin typeface="Arial" charset="0"/>
              </a:rPr>
              <a:t>basalt</a:t>
            </a:r>
          </a:p>
        </p:txBody>
      </p:sp>
      <p:sp>
        <p:nvSpPr>
          <p:cNvPr id="124935" name="Text Box 7"/>
          <p:cNvSpPr txBox="1">
            <a:spLocks noChangeArrowheads="1"/>
          </p:cNvSpPr>
          <p:nvPr/>
        </p:nvSpPr>
        <p:spPr bwMode="auto">
          <a:xfrm>
            <a:off x="7315200" y="4343400"/>
            <a:ext cx="1524000" cy="946150"/>
          </a:xfrm>
          <a:prstGeom prst="rect">
            <a:avLst/>
          </a:prstGeom>
          <a:noFill/>
          <a:ln w="38100">
            <a:noFill/>
            <a:miter lim="800000"/>
            <a:headEnd/>
            <a:tailEnd/>
          </a:ln>
        </p:spPr>
        <p:txBody>
          <a:bodyPr>
            <a:spAutoFit/>
          </a:bodyPr>
          <a:lstStyle/>
          <a:p>
            <a:pPr algn="ctr">
              <a:spcBef>
                <a:spcPct val="50000"/>
              </a:spcBef>
            </a:pPr>
            <a:r>
              <a:rPr lang="en-US" sz="2800" b="1">
                <a:solidFill>
                  <a:srgbClr val="FFFF00"/>
                </a:solidFill>
                <a:latin typeface="Arial" charset="0"/>
              </a:rPr>
              <a:t>Quartz viens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gColor no legend.tif"/>
          <p:cNvPicPr>
            <a:picLocks noChangeAspect="1"/>
          </p:cNvPicPr>
          <p:nvPr/>
        </p:nvPicPr>
        <p:blipFill>
          <a:blip r:embed="rId3" cstate="print"/>
          <a:srcRect/>
          <a:stretch>
            <a:fillRect/>
          </a:stretch>
        </p:blipFill>
        <p:spPr bwMode="auto">
          <a:xfrm>
            <a:off x="0" y="296863"/>
            <a:ext cx="9144000" cy="6264275"/>
          </a:xfrm>
          <a:prstGeom prst="rect">
            <a:avLst/>
          </a:prstGeom>
          <a:noFill/>
          <a:ln w="9525">
            <a:noFill/>
            <a:miter lim="800000"/>
            <a:headEnd/>
            <a:tailEnd/>
          </a:ln>
        </p:spPr>
      </p:pic>
      <p:sp>
        <p:nvSpPr>
          <p:cNvPr id="3" name="TextBox 2"/>
          <p:cNvSpPr txBox="1"/>
          <p:nvPr/>
        </p:nvSpPr>
        <p:spPr>
          <a:xfrm>
            <a:off x="7162800" y="1676400"/>
            <a:ext cx="1739900" cy="1200329"/>
          </a:xfrm>
          <a:prstGeom prst="rect">
            <a:avLst/>
          </a:prstGeom>
          <a:noFill/>
        </p:spPr>
        <p:txBody>
          <a:bodyPr wrap="square" rtlCol="0">
            <a:spAutoFit/>
          </a:bodyPr>
          <a:lstStyle/>
          <a:p>
            <a:pPr algn="ctr"/>
            <a:r>
              <a:rPr lang="en-US" b="1" dirty="0">
                <a:solidFill>
                  <a:srgbClr val="FFFFFF"/>
                </a:solidFill>
                <a:effectLst>
                  <a:outerShdw blurRad="38100" dist="38100" dir="2700000" algn="tl">
                    <a:srgbClr val="000000">
                      <a:alpha val="43137"/>
                    </a:srgbClr>
                  </a:outerShdw>
                </a:effectLst>
                <a:latin typeface="Arial" pitchFamily="34" charset="0"/>
                <a:cs typeface="Arial" pitchFamily="34" charset="0"/>
              </a:rPr>
              <a:t>San Onofre Breccia</a:t>
            </a:r>
          </a:p>
        </p:txBody>
      </p:sp>
      <p:cxnSp>
        <p:nvCxnSpPr>
          <p:cNvPr id="5" name="Straight Arrow Connector 4"/>
          <p:cNvCxnSpPr/>
          <p:nvPr/>
        </p:nvCxnSpPr>
        <p:spPr bwMode="auto">
          <a:xfrm rot="16200000" flipH="1">
            <a:off x="7086600" y="3898900"/>
            <a:ext cx="2933700" cy="876300"/>
          </a:xfrm>
          <a:prstGeom prst="straightConnector1">
            <a:avLst/>
          </a:prstGeom>
          <a:solidFill>
            <a:schemeClr val="accent1"/>
          </a:solidFill>
          <a:ln w="44450" cap="flat" cmpd="sng" algn="ctr">
            <a:solidFill>
              <a:schemeClr val="bg1"/>
            </a:solidFill>
            <a:prstDash val="solid"/>
            <a:round/>
            <a:headEnd type="none" w="med" len="med"/>
            <a:tailEnd type="arrow"/>
          </a:ln>
          <a:effectLst>
            <a:outerShdw blurRad="50800" dist="38100" algn="l" rotWithShape="0">
              <a:prstClr val="black">
                <a:alpha val="40000"/>
              </a:prstClr>
            </a:outerShdw>
          </a:effectLst>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0" y="5562600"/>
            <a:ext cx="9144000" cy="519113"/>
          </a:xfrm>
          <a:prstGeom prst="rect">
            <a:avLst/>
          </a:prstGeom>
          <a:noFill/>
          <a:ln w="38100">
            <a:noFill/>
            <a:miter lim="800000"/>
            <a:headEnd/>
            <a:tailEnd/>
          </a:ln>
        </p:spPr>
        <p:txBody>
          <a:bodyPr>
            <a:spAutoFit/>
          </a:bodyPr>
          <a:lstStyle/>
          <a:p>
            <a:pPr algn="ctr">
              <a:spcBef>
                <a:spcPct val="50000"/>
              </a:spcBef>
            </a:pPr>
            <a:r>
              <a:rPr lang="en-US" sz="2800" b="1">
                <a:solidFill>
                  <a:schemeClr val="tx1"/>
                </a:solidFill>
                <a:effectLst/>
                <a:latin typeface="Arial" charset="0"/>
              </a:rPr>
              <a:t>Mantle upwelling and decompression melting</a:t>
            </a:r>
          </a:p>
        </p:txBody>
      </p:sp>
      <p:pic>
        <p:nvPicPr>
          <p:cNvPr id="125955" name="Picture 3" descr="Late Cenozoic"/>
          <p:cNvPicPr>
            <a:picLocks noChangeAspect="1" noChangeArrowheads="1"/>
          </p:cNvPicPr>
          <p:nvPr/>
        </p:nvPicPr>
        <p:blipFill>
          <a:blip r:embed="rId3" cstate="print"/>
          <a:srcRect/>
          <a:stretch>
            <a:fillRect/>
          </a:stretch>
        </p:blipFill>
        <p:spPr bwMode="auto">
          <a:xfrm>
            <a:off x="0" y="1866900"/>
            <a:ext cx="9144000" cy="30861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gColor no legend.tif"/>
          <p:cNvPicPr>
            <a:picLocks noChangeAspect="1"/>
          </p:cNvPicPr>
          <p:nvPr/>
        </p:nvPicPr>
        <p:blipFill>
          <a:blip r:embed="rId3" cstate="print"/>
          <a:srcRect/>
          <a:stretch>
            <a:fillRect/>
          </a:stretch>
        </p:blipFill>
        <p:spPr bwMode="auto">
          <a:xfrm>
            <a:off x="0" y="296863"/>
            <a:ext cx="9144000" cy="6264275"/>
          </a:xfrm>
          <a:prstGeom prst="rect">
            <a:avLst/>
          </a:prstGeom>
          <a:noFill/>
          <a:ln w="9525">
            <a:noFill/>
            <a:miter lim="800000"/>
            <a:headEnd/>
            <a:tailEnd/>
          </a:ln>
        </p:spPr>
      </p:pic>
      <p:sp>
        <p:nvSpPr>
          <p:cNvPr id="3" name="TextBox 2"/>
          <p:cNvSpPr txBox="1"/>
          <p:nvPr/>
        </p:nvSpPr>
        <p:spPr>
          <a:xfrm>
            <a:off x="7162800" y="1676400"/>
            <a:ext cx="1739900" cy="1200329"/>
          </a:xfrm>
          <a:prstGeom prst="rect">
            <a:avLst/>
          </a:prstGeom>
          <a:noFill/>
        </p:spPr>
        <p:txBody>
          <a:bodyPr wrap="square" rtlCol="0">
            <a:spAutoFit/>
          </a:bodyPr>
          <a:lstStyle/>
          <a:p>
            <a:pPr algn="ctr"/>
            <a:r>
              <a:rPr lang="en-US" b="1" dirty="0">
                <a:solidFill>
                  <a:srgbClr val="FFFFFF"/>
                </a:solidFill>
                <a:effectLst>
                  <a:outerShdw blurRad="38100" dist="38100" dir="2700000" algn="tl">
                    <a:srgbClr val="000000">
                      <a:alpha val="43137"/>
                    </a:srgbClr>
                  </a:outerShdw>
                </a:effectLst>
                <a:latin typeface="Arial" pitchFamily="34" charset="0"/>
                <a:cs typeface="Arial" pitchFamily="34" charset="0"/>
              </a:rPr>
              <a:t>Plutonic igneous rock</a:t>
            </a:r>
          </a:p>
        </p:txBody>
      </p:sp>
      <p:cxnSp>
        <p:nvCxnSpPr>
          <p:cNvPr id="5" name="Straight Arrow Connector 4"/>
          <p:cNvCxnSpPr>
            <a:stCxn id="3" idx="2"/>
          </p:cNvCxnSpPr>
          <p:nvPr/>
        </p:nvCxnSpPr>
        <p:spPr bwMode="auto">
          <a:xfrm rot="5400000">
            <a:off x="6496140" y="3632289"/>
            <a:ext cx="2292171" cy="781050"/>
          </a:xfrm>
          <a:prstGeom prst="straightConnector1">
            <a:avLst/>
          </a:prstGeom>
          <a:solidFill>
            <a:schemeClr val="accent1"/>
          </a:solidFill>
          <a:ln w="44450" cap="flat" cmpd="sng" algn="ctr">
            <a:solidFill>
              <a:schemeClr val="bg1"/>
            </a:solidFill>
            <a:prstDash val="solid"/>
            <a:round/>
            <a:headEnd type="none" w="med" len="med"/>
            <a:tailEnd type="arrow"/>
          </a:ln>
          <a:effectLst>
            <a:outerShdw blurRad="50800" dist="38100" algn="l" rotWithShape="0">
              <a:prstClr val="black">
                <a:alpha val="40000"/>
              </a:prstClr>
            </a:outerShdw>
          </a:effectLst>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5961" y="-202019"/>
            <a:ext cx="9880715" cy="7378995"/>
          </a:xfrm>
          <a:prstGeom prst="rect">
            <a:avLst/>
          </a:prstGeom>
        </p:spPr>
      </p:pic>
      <p:sp>
        <p:nvSpPr>
          <p:cNvPr id="3" name="TextBox 2"/>
          <p:cNvSpPr txBox="1"/>
          <p:nvPr/>
        </p:nvSpPr>
        <p:spPr>
          <a:xfrm rot="19372084">
            <a:off x="-563525" y="3625702"/>
            <a:ext cx="2647507" cy="461665"/>
          </a:xfrm>
          <a:prstGeom prst="rect">
            <a:avLst/>
          </a:prstGeom>
          <a:noFill/>
        </p:spPr>
        <p:txBody>
          <a:bodyPr wrap="square" rtlCol="0">
            <a:spAutoFit/>
          </a:bodyPr>
          <a:lstStyle/>
          <a:p>
            <a:pPr algn="ctr"/>
            <a:r>
              <a:rPr lang="en-US" b="1" dirty="0">
                <a:solidFill>
                  <a:srgbClr val="FFFFFF"/>
                </a:solidFill>
                <a:effectLst>
                  <a:outerShdw blurRad="38100" dist="38100" dir="2700000" algn="tl">
                    <a:srgbClr val="000000">
                      <a:alpha val="43137"/>
                    </a:srgbClr>
                  </a:outerShdw>
                </a:effectLst>
                <a:latin typeface="Arial" pitchFamily="34" charset="0"/>
                <a:cs typeface="Arial" pitchFamily="34" charset="0"/>
              </a:rPr>
              <a:t>Silver Canyon</a:t>
            </a:r>
          </a:p>
        </p:txBody>
      </p:sp>
      <p:sp>
        <p:nvSpPr>
          <p:cNvPr id="4" name="TextBox 3"/>
          <p:cNvSpPr txBox="1"/>
          <p:nvPr/>
        </p:nvSpPr>
        <p:spPr>
          <a:xfrm>
            <a:off x="2084338" y="6027003"/>
            <a:ext cx="4600116" cy="830997"/>
          </a:xfrm>
          <a:prstGeom prst="rect">
            <a:avLst/>
          </a:prstGeom>
          <a:noFill/>
        </p:spPr>
        <p:txBody>
          <a:bodyPr wrap="square" rtlCol="0">
            <a:spAutoFit/>
          </a:bodyPr>
          <a:lstStyle/>
          <a:p>
            <a:pPr algn="ctr"/>
            <a:r>
              <a:rPr lang="en-US" b="1" dirty="0">
                <a:solidFill>
                  <a:srgbClr val="FFFFFF"/>
                </a:solidFill>
                <a:effectLst>
                  <a:outerShdw blurRad="38100" dist="38100" dir="2700000" algn="tl">
                    <a:srgbClr val="000000">
                      <a:alpha val="43137"/>
                    </a:srgbClr>
                  </a:outerShdw>
                </a:effectLst>
                <a:latin typeface="Arial" pitchFamily="34" charset="0"/>
                <a:cs typeface="Arial" pitchFamily="34" charset="0"/>
              </a:rPr>
              <a:t>Quartz diorite pluton showing sheeted structure </a:t>
            </a:r>
          </a:p>
        </p:txBody>
      </p:sp>
      <p:cxnSp>
        <p:nvCxnSpPr>
          <p:cNvPr id="5" name="Straight Arrow Connector 4"/>
          <p:cNvCxnSpPr/>
          <p:nvPr/>
        </p:nvCxnSpPr>
        <p:spPr bwMode="auto">
          <a:xfrm flipV="1">
            <a:off x="4401879" y="4839655"/>
            <a:ext cx="74428" cy="1082680"/>
          </a:xfrm>
          <a:prstGeom prst="straightConnector1">
            <a:avLst/>
          </a:prstGeom>
          <a:solidFill>
            <a:schemeClr val="accent1"/>
          </a:solidFill>
          <a:ln w="44450" cap="flat" cmpd="sng" algn="ctr">
            <a:solidFill>
              <a:schemeClr val="bg1"/>
            </a:solidFill>
            <a:prstDash val="solid"/>
            <a:round/>
            <a:headEnd type="none" w="med" len="med"/>
            <a:tailEnd type="arrow"/>
          </a:ln>
          <a:effectLst>
            <a:outerShdw blurRad="50800" dist="38100" algn="l" rotWithShape="0">
              <a:prstClr val="black">
                <a:alpha val="40000"/>
              </a:prstClr>
            </a:outerShdw>
          </a:effectLst>
        </p:spPr>
      </p:cxnSp>
    </p:spTree>
    <p:extLst>
      <p:ext uri="{BB962C8B-B14F-4D97-AF65-F5344CB8AC3E}">
        <p14:creationId xmlns:p14="http://schemas.microsoft.com/office/powerpoint/2010/main" val="1535417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gColor no legend.tif"/>
          <p:cNvPicPr>
            <a:picLocks noChangeAspect="1"/>
          </p:cNvPicPr>
          <p:nvPr/>
        </p:nvPicPr>
        <p:blipFill>
          <a:blip r:embed="rId3" cstate="print"/>
          <a:srcRect/>
          <a:stretch>
            <a:fillRect/>
          </a:stretch>
        </p:blipFill>
        <p:spPr bwMode="auto">
          <a:xfrm>
            <a:off x="0" y="296863"/>
            <a:ext cx="9144000" cy="6264275"/>
          </a:xfrm>
          <a:prstGeom prst="rect">
            <a:avLst/>
          </a:prstGeom>
          <a:noFill/>
          <a:ln w="9525">
            <a:noFill/>
            <a:miter lim="800000"/>
            <a:headEnd/>
            <a:tailEnd/>
          </a:ln>
        </p:spPr>
      </p:pic>
      <p:sp>
        <p:nvSpPr>
          <p:cNvPr id="3" name="TextBox 2"/>
          <p:cNvSpPr txBox="1"/>
          <p:nvPr/>
        </p:nvSpPr>
        <p:spPr>
          <a:xfrm>
            <a:off x="7162800" y="1676400"/>
            <a:ext cx="1739900" cy="1200329"/>
          </a:xfrm>
          <a:prstGeom prst="rect">
            <a:avLst/>
          </a:prstGeom>
          <a:noFill/>
        </p:spPr>
        <p:txBody>
          <a:bodyPr wrap="square" rtlCol="0">
            <a:spAutoFit/>
          </a:bodyPr>
          <a:lstStyle/>
          <a:p>
            <a:pPr algn="ctr"/>
            <a:r>
              <a:rPr lang="en-US" b="1" dirty="0">
                <a:solidFill>
                  <a:srgbClr val="FFFFFF"/>
                </a:solidFill>
                <a:latin typeface="Arial" pitchFamily="34" charset="0"/>
                <a:cs typeface="Arial" pitchFamily="34" charset="0"/>
              </a:rPr>
              <a:t>Volcanic </a:t>
            </a:r>
            <a:r>
              <a:rPr lang="en-US" b="1" dirty="0">
                <a:solidFill>
                  <a:srgbClr val="FFFFFF"/>
                </a:solidFill>
                <a:effectLst>
                  <a:outerShdw blurRad="38100" dist="38100" dir="2700000" algn="tl">
                    <a:srgbClr val="000000">
                      <a:alpha val="43137"/>
                    </a:srgbClr>
                  </a:outerShdw>
                </a:effectLst>
                <a:latin typeface="Arial" pitchFamily="34" charset="0"/>
                <a:cs typeface="Arial" pitchFamily="34" charset="0"/>
              </a:rPr>
              <a:t>igneous rock</a:t>
            </a:r>
          </a:p>
        </p:txBody>
      </p:sp>
      <p:cxnSp>
        <p:nvCxnSpPr>
          <p:cNvPr id="5" name="Straight Arrow Connector 4"/>
          <p:cNvCxnSpPr>
            <a:stCxn id="3" idx="2"/>
          </p:cNvCxnSpPr>
          <p:nvPr/>
        </p:nvCxnSpPr>
        <p:spPr bwMode="auto">
          <a:xfrm rot="16200000" flipH="1">
            <a:off x="6488881" y="4420597"/>
            <a:ext cx="3491417" cy="403679"/>
          </a:xfrm>
          <a:prstGeom prst="straightConnector1">
            <a:avLst/>
          </a:prstGeom>
          <a:solidFill>
            <a:schemeClr val="accent1"/>
          </a:solidFill>
          <a:ln w="44450" cap="flat" cmpd="sng" algn="ctr">
            <a:solidFill>
              <a:schemeClr val="bg1"/>
            </a:solidFill>
            <a:prstDash val="solid"/>
            <a:round/>
            <a:headEnd type="none" w="med" len="med"/>
            <a:tailEnd type="arrow"/>
          </a:ln>
          <a:effectLst>
            <a:outerShdw blurRad="50800" dist="38100" algn="l" rotWithShape="0">
              <a:prstClr val="black">
                <a:alpha val="40000"/>
              </a:prstClr>
            </a:outerShdw>
          </a:effectLst>
        </p:spPr>
      </p:cxnSp>
      <p:cxnSp>
        <p:nvCxnSpPr>
          <p:cNvPr id="6" name="Straight Arrow Connector 5"/>
          <p:cNvCxnSpPr>
            <a:stCxn id="3" idx="2"/>
          </p:cNvCxnSpPr>
          <p:nvPr/>
        </p:nvCxnSpPr>
        <p:spPr bwMode="auto">
          <a:xfrm rot="5400000">
            <a:off x="6532425" y="2440306"/>
            <a:ext cx="1063903" cy="1936748"/>
          </a:xfrm>
          <a:prstGeom prst="straightConnector1">
            <a:avLst/>
          </a:prstGeom>
          <a:solidFill>
            <a:schemeClr val="accent1"/>
          </a:solidFill>
          <a:ln w="44450" cap="flat" cmpd="sng" algn="ctr">
            <a:solidFill>
              <a:schemeClr val="bg1"/>
            </a:solidFill>
            <a:prstDash val="solid"/>
            <a:round/>
            <a:headEnd type="none" w="med" len="med"/>
            <a:tailEnd type="arrow"/>
          </a:ln>
          <a:effectLst>
            <a:outerShdw blurRad="50800" dist="38100" algn="l" rotWithShape="0">
              <a:prstClr val="black">
                <a:alpha val="40000"/>
              </a:prstClr>
            </a:outerShdw>
          </a:effectLst>
        </p:spPr>
      </p:cxnSp>
      <p:cxnSp>
        <p:nvCxnSpPr>
          <p:cNvPr id="7" name="Straight Arrow Connector 6"/>
          <p:cNvCxnSpPr>
            <a:stCxn id="3" idx="1"/>
          </p:cNvCxnSpPr>
          <p:nvPr/>
        </p:nvCxnSpPr>
        <p:spPr bwMode="auto">
          <a:xfrm rot="10800000">
            <a:off x="4082144" y="1698173"/>
            <a:ext cx="3080657" cy="578392"/>
          </a:xfrm>
          <a:prstGeom prst="straightConnector1">
            <a:avLst/>
          </a:prstGeom>
          <a:solidFill>
            <a:schemeClr val="accent1"/>
          </a:solidFill>
          <a:ln w="44450" cap="flat" cmpd="sng" algn="ctr">
            <a:solidFill>
              <a:schemeClr val="bg1"/>
            </a:solidFill>
            <a:prstDash val="solid"/>
            <a:round/>
            <a:headEnd type="none" w="med" len="med"/>
            <a:tailEnd type="arrow"/>
          </a:ln>
          <a:effectLst>
            <a:outerShdw blurRad="50800" dist="38100" algn="l" rotWithShape="0">
              <a:prstClr val="black">
                <a:alpha val="40000"/>
              </a:prstClr>
            </a:outerShdw>
          </a:effectLst>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3" cstate="print"/>
          <a:srcRect/>
          <a:stretch>
            <a:fillRect/>
          </a:stretch>
        </p:blipFill>
        <p:spPr bwMode="auto">
          <a:xfrm>
            <a:off x="0" y="384175"/>
            <a:ext cx="9144000" cy="6089650"/>
          </a:xfrm>
          <a:prstGeom prst="rect">
            <a:avLst/>
          </a:prstGeom>
          <a:noFill/>
          <a:ln w="9525">
            <a:noFill/>
            <a:miter lim="800000"/>
            <a:headEnd/>
            <a:tailEnd/>
          </a:ln>
        </p:spPr>
      </p:pic>
      <p:pic>
        <p:nvPicPr>
          <p:cNvPr id="3" name="Picture 2" descr="cgColor no legend.tif"/>
          <p:cNvPicPr>
            <a:picLocks noChangeAspect="1"/>
          </p:cNvPicPr>
          <p:nvPr/>
        </p:nvPicPr>
        <p:blipFill>
          <a:blip r:embed="rId4" cstate="print"/>
          <a:srcRect/>
          <a:stretch>
            <a:fillRect/>
          </a:stretch>
        </p:blipFill>
        <p:spPr bwMode="auto">
          <a:xfrm>
            <a:off x="0" y="5414963"/>
            <a:ext cx="2106410" cy="1443037"/>
          </a:xfrm>
          <a:prstGeom prst="rect">
            <a:avLst/>
          </a:prstGeom>
          <a:noFill/>
          <a:ln w="9525">
            <a:noFill/>
            <a:miter lim="800000"/>
            <a:headEnd/>
            <a:tailEnd/>
          </a:ln>
        </p:spPr>
      </p:pic>
      <p:sp>
        <p:nvSpPr>
          <p:cNvPr id="4" name="TextBox 3"/>
          <p:cNvSpPr txBox="1"/>
          <p:nvPr/>
        </p:nvSpPr>
        <p:spPr>
          <a:xfrm>
            <a:off x="6515100" y="4584700"/>
            <a:ext cx="2362200" cy="461665"/>
          </a:xfrm>
          <a:prstGeom prst="rect">
            <a:avLst/>
          </a:prstGeom>
          <a:noFill/>
        </p:spPr>
        <p:txBody>
          <a:bodyPr wrap="square" rtlCol="0">
            <a:spAutoFit/>
          </a:bodyPr>
          <a:lstStyle/>
          <a:p>
            <a:pPr algn="ctr"/>
            <a:r>
              <a:rPr lang="en-US" b="1" dirty="0">
                <a:solidFill>
                  <a:srgbClr val="FFFFFF"/>
                </a:solidFill>
                <a:latin typeface="Arial" pitchFamily="34" charset="0"/>
                <a:cs typeface="Arial" pitchFamily="34" charset="0"/>
              </a:rPr>
              <a:t>Campground</a:t>
            </a:r>
            <a:endParaRPr lang="en-US"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cxnSp>
        <p:nvCxnSpPr>
          <p:cNvPr id="5" name="Straight Arrow Connector 4"/>
          <p:cNvCxnSpPr/>
          <p:nvPr/>
        </p:nvCxnSpPr>
        <p:spPr bwMode="auto">
          <a:xfrm rot="10800000" flipV="1">
            <a:off x="965200" y="4813299"/>
            <a:ext cx="1003300" cy="901701"/>
          </a:xfrm>
          <a:prstGeom prst="straightConnector1">
            <a:avLst/>
          </a:prstGeom>
          <a:solidFill>
            <a:schemeClr val="accent1"/>
          </a:solidFill>
          <a:ln w="44450" cap="flat" cmpd="sng" algn="ctr">
            <a:solidFill>
              <a:schemeClr val="bg1"/>
            </a:solidFill>
            <a:prstDash val="solid"/>
            <a:round/>
            <a:headEnd type="none" w="med" len="med"/>
            <a:tailEnd type="arrow"/>
          </a:ln>
          <a:effectLst>
            <a:outerShdw blurRad="50800" dist="38100" algn="l" rotWithShape="0">
              <a:prstClr val="black">
                <a:alpha val="40000"/>
              </a:prstClr>
            </a:outerShdw>
          </a:effectLst>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3"/>
          <p:cNvPicPr>
            <a:picLocks noChangeAspect="1" noChangeArrowheads="1"/>
          </p:cNvPicPr>
          <p:nvPr/>
        </p:nvPicPr>
        <p:blipFill>
          <a:blip r:embed="rId3" cstate="print"/>
          <a:srcRect/>
          <a:stretch>
            <a:fillRect/>
          </a:stretch>
        </p:blipFill>
        <p:spPr bwMode="auto">
          <a:xfrm>
            <a:off x="-38100" y="420688"/>
            <a:ext cx="9252572" cy="6061715"/>
          </a:xfrm>
          <a:prstGeom prst="rect">
            <a:avLst/>
          </a:prstGeom>
          <a:noFill/>
          <a:ln w="9525">
            <a:noFill/>
            <a:miter lim="800000"/>
            <a:headEnd/>
            <a:tailEnd/>
          </a:ln>
        </p:spPr>
      </p:pic>
      <p:sp>
        <p:nvSpPr>
          <p:cNvPr id="3" name="TextBox 2"/>
          <p:cNvSpPr txBox="1"/>
          <p:nvPr/>
        </p:nvSpPr>
        <p:spPr>
          <a:xfrm>
            <a:off x="0" y="5499100"/>
            <a:ext cx="1739900" cy="1200329"/>
          </a:xfrm>
          <a:prstGeom prst="rect">
            <a:avLst/>
          </a:prstGeom>
          <a:noFill/>
        </p:spPr>
        <p:txBody>
          <a:bodyPr wrap="square" rtlCol="0">
            <a:spAutoFit/>
          </a:bodyPr>
          <a:lstStyle/>
          <a:p>
            <a:pPr algn="ctr"/>
            <a:r>
              <a:rPr lang="en-US" b="1" dirty="0">
                <a:solidFill>
                  <a:srgbClr val="FFFFFF"/>
                </a:solidFill>
                <a:latin typeface="Arial" pitchFamily="34" charset="0"/>
                <a:cs typeface="Arial" pitchFamily="34" charset="0"/>
              </a:rPr>
              <a:t>Volcanic </a:t>
            </a:r>
            <a:r>
              <a:rPr lang="en-US" b="1" dirty="0">
                <a:solidFill>
                  <a:srgbClr val="FFFFFF"/>
                </a:solidFill>
                <a:effectLst>
                  <a:outerShdw blurRad="38100" dist="38100" dir="2700000" algn="tl">
                    <a:srgbClr val="000000">
                      <a:alpha val="43137"/>
                    </a:srgbClr>
                  </a:outerShdw>
                </a:effectLst>
                <a:latin typeface="Arial" pitchFamily="34" charset="0"/>
                <a:cs typeface="Arial" pitchFamily="34" charset="0"/>
              </a:rPr>
              <a:t>igneous rock</a:t>
            </a:r>
          </a:p>
        </p:txBody>
      </p:sp>
      <p:cxnSp>
        <p:nvCxnSpPr>
          <p:cNvPr id="4" name="Straight Arrow Connector 3"/>
          <p:cNvCxnSpPr/>
          <p:nvPr/>
        </p:nvCxnSpPr>
        <p:spPr bwMode="auto">
          <a:xfrm rot="5400000" flipH="1" flipV="1">
            <a:off x="1200150" y="3829050"/>
            <a:ext cx="1739900" cy="1498601"/>
          </a:xfrm>
          <a:prstGeom prst="straightConnector1">
            <a:avLst/>
          </a:prstGeom>
          <a:solidFill>
            <a:schemeClr val="accent1"/>
          </a:solidFill>
          <a:ln w="44450" cap="flat" cmpd="sng" algn="ctr">
            <a:solidFill>
              <a:schemeClr val="bg1"/>
            </a:solidFill>
            <a:prstDash val="solid"/>
            <a:round/>
            <a:headEnd type="none" w="med" len="med"/>
            <a:tailEnd type="arrow"/>
          </a:ln>
          <a:effectLst>
            <a:outerShdw blurRad="50800" dist="38100" algn="l" rotWithShape="0">
              <a:prstClr val="black">
                <a:alpha val="40000"/>
              </a:prstClr>
            </a:outerShdw>
          </a:effectLst>
        </p:spPr>
      </p:cxnSp>
      <p:cxnSp>
        <p:nvCxnSpPr>
          <p:cNvPr id="5" name="Straight Arrow Connector 4"/>
          <p:cNvCxnSpPr/>
          <p:nvPr/>
        </p:nvCxnSpPr>
        <p:spPr bwMode="auto">
          <a:xfrm rot="5400000" flipH="1" flipV="1">
            <a:off x="1009650" y="4997450"/>
            <a:ext cx="749300" cy="127000"/>
          </a:xfrm>
          <a:prstGeom prst="straightConnector1">
            <a:avLst/>
          </a:prstGeom>
          <a:solidFill>
            <a:schemeClr val="accent1"/>
          </a:solidFill>
          <a:ln w="44450" cap="flat" cmpd="sng" algn="ctr">
            <a:solidFill>
              <a:schemeClr val="bg1"/>
            </a:solidFill>
            <a:prstDash val="solid"/>
            <a:round/>
            <a:headEnd type="none" w="med" len="med"/>
            <a:tailEnd type="arrow"/>
          </a:ln>
          <a:effectLst>
            <a:outerShdw blurRad="50800" dist="38100" algn="l" rotWithShape="0">
              <a:prstClr val="black">
                <a:alpha val="40000"/>
              </a:prstClr>
            </a:outerShdw>
          </a:effectLst>
        </p:spPr>
      </p:cxnSp>
      <p:cxnSp>
        <p:nvCxnSpPr>
          <p:cNvPr id="14" name="Straight Arrow Connector 13"/>
          <p:cNvCxnSpPr/>
          <p:nvPr/>
        </p:nvCxnSpPr>
        <p:spPr bwMode="auto">
          <a:xfrm flipV="1">
            <a:off x="1308100" y="4876800"/>
            <a:ext cx="3263900" cy="558800"/>
          </a:xfrm>
          <a:prstGeom prst="straightConnector1">
            <a:avLst/>
          </a:prstGeom>
          <a:solidFill>
            <a:schemeClr val="accent1"/>
          </a:solidFill>
          <a:ln w="44450" cap="flat" cmpd="sng" algn="ctr">
            <a:solidFill>
              <a:schemeClr val="bg1"/>
            </a:solidFill>
            <a:prstDash val="solid"/>
            <a:round/>
            <a:headEnd type="none" w="med" len="med"/>
            <a:tailEnd type="arrow"/>
          </a:ln>
          <a:effectLst>
            <a:outerShdw blurRad="50800" dist="38100" algn="l" rotWithShape="0">
              <a:prstClr val="black">
                <a:alpha val="40000"/>
              </a:prstClr>
            </a:outerShdw>
          </a:effectLst>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ARLY CENOZOIC.jpg"/>
          <p:cNvPicPr>
            <a:picLocks noChangeAspect="1"/>
          </p:cNvPicPr>
          <p:nvPr/>
        </p:nvPicPr>
        <p:blipFill>
          <a:blip r:embed="rId3" cstate="print"/>
          <a:srcRect t="10785"/>
          <a:stretch>
            <a:fillRect/>
          </a:stretch>
        </p:blipFill>
        <p:spPr>
          <a:xfrm>
            <a:off x="-1753764" y="3735229"/>
            <a:ext cx="11220343" cy="3198971"/>
          </a:xfrm>
          <a:prstGeom prst="rect">
            <a:avLst/>
          </a:prstGeom>
        </p:spPr>
      </p:pic>
      <p:graphicFrame>
        <p:nvGraphicFramePr>
          <p:cNvPr id="11" name="Group 2"/>
          <p:cNvGraphicFramePr>
            <a:graphicFrameLocks noGrp="1"/>
          </p:cNvGraphicFramePr>
          <p:nvPr/>
        </p:nvGraphicFramePr>
        <p:xfrm>
          <a:off x="1781175" y="506095"/>
          <a:ext cx="5581650" cy="1554480"/>
        </p:xfrm>
        <a:graphic>
          <a:graphicData uri="http://schemas.openxmlformats.org/drawingml/2006/table">
            <a:tbl>
              <a:tblPr/>
              <a:tblGrid>
                <a:gridCol w="912813">
                  <a:extLst>
                    <a:ext uri="{9D8B030D-6E8A-4147-A177-3AD203B41FA5}">
                      <a16:colId xmlns:a16="http://schemas.microsoft.com/office/drawing/2014/main" val="20000"/>
                    </a:ext>
                  </a:extLst>
                </a:gridCol>
                <a:gridCol w="2754312">
                  <a:extLst>
                    <a:ext uri="{9D8B030D-6E8A-4147-A177-3AD203B41FA5}">
                      <a16:colId xmlns:a16="http://schemas.microsoft.com/office/drawing/2014/main" val="20001"/>
                    </a:ext>
                  </a:extLst>
                </a:gridCol>
                <a:gridCol w="1914525">
                  <a:extLst>
                    <a:ext uri="{9D8B030D-6E8A-4147-A177-3AD203B41FA5}">
                      <a16:colId xmlns:a16="http://schemas.microsoft.com/office/drawing/2014/main" val="20002"/>
                    </a:ext>
                  </a:extLst>
                </a:gridCol>
              </a:tblGrid>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Under-plating</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Uplift</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Un-roofing</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Undulating</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EARLY CENOZOIC</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2" name="WordArt 33"/>
          <p:cNvSpPr>
            <a:spLocks noChangeArrowheads="1" noChangeShapeType="1" noTextEdit="1"/>
          </p:cNvSpPr>
          <p:nvPr/>
        </p:nvSpPr>
        <p:spPr bwMode="auto">
          <a:xfrm rot="-5400000">
            <a:off x="1971675" y="949325"/>
            <a:ext cx="514350"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U</a:t>
            </a:r>
          </a:p>
        </p:txBody>
      </p:sp>
      <p:sp>
        <p:nvSpPr>
          <p:cNvPr id="13" name="TextBox 12"/>
          <p:cNvSpPr txBox="1"/>
          <p:nvPr/>
        </p:nvSpPr>
        <p:spPr>
          <a:xfrm>
            <a:off x="4206240" y="5581015"/>
            <a:ext cx="4709160" cy="400110"/>
          </a:xfrm>
          <a:prstGeom prst="rect">
            <a:avLst/>
          </a:prstGeom>
          <a:noFill/>
        </p:spPr>
        <p:txBody>
          <a:bodyPr wrap="square" rtlCol="0">
            <a:spAutoFit/>
          </a:bodyPr>
          <a:lstStyle/>
          <a:p>
            <a:pPr algn="ctr"/>
            <a:r>
              <a:rPr lang="en-US" sz="2000" b="1" u="sng" dirty="0">
                <a:ln w="6350">
                  <a:solidFill>
                    <a:schemeClr val="tx1"/>
                  </a:solidFill>
                </a:ln>
                <a:latin typeface="Arial" pitchFamily="34" charset="0"/>
                <a:cs typeface="Arial" pitchFamily="34" charset="0"/>
              </a:rPr>
              <a:t>U</a:t>
            </a:r>
            <a:r>
              <a:rPr lang="en-US" sz="2000" b="1" dirty="0">
                <a:ln w="6350">
                  <a:solidFill>
                    <a:schemeClr val="tx1"/>
                  </a:solidFill>
                </a:ln>
                <a:latin typeface="Arial" pitchFamily="34" charset="0"/>
                <a:cs typeface="Arial" pitchFamily="34" charset="0"/>
              </a:rPr>
              <a:t>nusually thick Farallon Plate</a:t>
            </a:r>
            <a:endParaRPr lang="en-US" sz="1400" b="1" dirty="0">
              <a:ln w="6350">
                <a:solidFill>
                  <a:schemeClr val="tx1"/>
                </a:solidFill>
              </a:ln>
              <a:latin typeface="Arial" pitchFamily="34" charset="0"/>
              <a:cs typeface="Arial" pitchFamily="34" charset="0"/>
            </a:endParaRPr>
          </a:p>
        </p:txBody>
      </p:sp>
      <p:cxnSp>
        <p:nvCxnSpPr>
          <p:cNvPr id="14" name="Straight Arrow Connector 13"/>
          <p:cNvCxnSpPr/>
          <p:nvPr/>
        </p:nvCxnSpPr>
        <p:spPr bwMode="auto">
          <a:xfrm>
            <a:off x="7909560" y="6339840"/>
            <a:ext cx="1005840" cy="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18" name="TextBox 17"/>
          <p:cNvSpPr txBox="1"/>
          <p:nvPr/>
        </p:nvSpPr>
        <p:spPr>
          <a:xfrm>
            <a:off x="4130040" y="6144895"/>
            <a:ext cx="3855720" cy="400110"/>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Magma production shifts east</a:t>
            </a:r>
          </a:p>
        </p:txBody>
      </p:sp>
      <p:sp>
        <p:nvSpPr>
          <p:cNvPr id="21" name="TextBox 20"/>
          <p:cNvSpPr txBox="1"/>
          <p:nvPr/>
        </p:nvSpPr>
        <p:spPr>
          <a:xfrm>
            <a:off x="2519855" y="3173884"/>
            <a:ext cx="2453640" cy="400110"/>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Forearc Basin</a:t>
            </a:r>
            <a:endParaRPr lang="en-US" sz="1400" dirty="0">
              <a:solidFill>
                <a:schemeClr val="tx1"/>
              </a:solidFill>
              <a:latin typeface="Arial" pitchFamily="34" charset="0"/>
              <a:cs typeface="Arial" pitchFamily="34" charset="0"/>
            </a:endParaRPr>
          </a:p>
        </p:txBody>
      </p:sp>
      <p:sp>
        <p:nvSpPr>
          <p:cNvPr id="40" name="TextBox 39"/>
          <p:cNvSpPr txBox="1"/>
          <p:nvPr/>
        </p:nvSpPr>
        <p:spPr>
          <a:xfrm>
            <a:off x="4724400" y="4803775"/>
            <a:ext cx="2773680" cy="400110"/>
          </a:xfrm>
          <a:prstGeom prst="rect">
            <a:avLst/>
          </a:prstGeom>
          <a:noFill/>
        </p:spPr>
        <p:txBody>
          <a:bodyPr wrap="square" rtlCol="0">
            <a:spAutoFit/>
          </a:bodyPr>
          <a:lstStyle/>
          <a:p>
            <a:pPr algn="ctr"/>
            <a:r>
              <a:rPr lang="en-US" sz="2000" b="1" i="1" dirty="0">
                <a:ln w="6350">
                  <a:solidFill>
                    <a:schemeClr val="tx1"/>
                  </a:solidFill>
                </a:ln>
                <a:latin typeface="Arial" pitchFamily="34" charset="0"/>
                <a:cs typeface="Arial" pitchFamily="34" charset="0"/>
              </a:rPr>
              <a:t>subduction erosion</a:t>
            </a:r>
          </a:p>
        </p:txBody>
      </p:sp>
      <p:cxnSp>
        <p:nvCxnSpPr>
          <p:cNvPr id="48" name="Straight Arrow Connector 47"/>
          <p:cNvCxnSpPr/>
          <p:nvPr/>
        </p:nvCxnSpPr>
        <p:spPr bwMode="auto">
          <a:xfrm>
            <a:off x="3352800" y="3642360"/>
            <a:ext cx="441960" cy="33528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cxnSp>
        <p:nvCxnSpPr>
          <p:cNvPr id="49" name="Straight Arrow Connector 48"/>
          <p:cNvCxnSpPr/>
          <p:nvPr/>
        </p:nvCxnSpPr>
        <p:spPr bwMode="auto">
          <a:xfrm>
            <a:off x="4251960" y="3642360"/>
            <a:ext cx="548640" cy="24384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59" name="TextBox 58"/>
          <p:cNvSpPr txBox="1"/>
          <p:nvPr/>
        </p:nvSpPr>
        <p:spPr>
          <a:xfrm>
            <a:off x="0" y="3642995"/>
            <a:ext cx="1767840" cy="307777"/>
          </a:xfrm>
          <a:prstGeom prst="rect">
            <a:avLst/>
          </a:prstGeom>
          <a:noFill/>
        </p:spPr>
        <p:txBody>
          <a:bodyPr wrap="square" rtlCol="0">
            <a:spAutoFit/>
          </a:bodyPr>
          <a:lstStyle/>
          <a:p>
            <a:pPr algn="ctr"/>
            <a:r>
              <a:rPr lang="en-US" sz="1400" dirty="0">
                <a:solidFill>
                  <a:schemeClr val="tx1"/>
                </a:solidFill>
                <a:latin typeface="Arial" pitchFamily="34" charset="0"/>
                <a:cs typeface="Arial" pitchFamily="34" charset="0"/>
              </a:rPr>
              <a:t>Catalina Schist</a:t>
            </a:r>
          </a:p>
        </p:txBody>
      </p:sp>
      <p:cxnSp>
        <p:nvCxnSpPr>
          <p:cNvPr id="60" name="Straight Arrow Connector 59"/>
          <p:cNvCxnSpPr>
            <a:stCxn id="59" idx="2"/>
          </p:cNvCxnSpPr>
          <p:nvPr/>
        </p:nvCxnSpPr>
        <p:spPr bwMode="auto">
          <a:xfrm>
            <a:off x="883920" y="3950772"/>
            <a:ext cx="2042160" cy="910788"/>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63" name="TextBox 62"/>
          <p:cNvSpPr txBox="1"/>
          <p:nvPr/>
        </p:nvSpPr>
        <p:spPr>
          <a:xfrm>
            <a:off x="8001000" y="4206875"/>
            <a:ext cx="1417320" cy="523220"/>
          </a:xfrm>
          <a:prstGeom prst="rect">
            <a:avLst/>
          </a:prstGeom>
          <a:noFill/>
        </p:spPr>
        <p:txBody>
          <a:bodyPr wrap="square" rtlCol="0">
            <a:spAutoFit/>
          </a:bodyPr>
          <a:lstStyle/>
          <a:p>
            <a:pPr algn="ctr"/>
            <a:r>
              <a:rPr lang="en-US" sz="1400" dirty="0">
                <a:solidFill>
                  <a:schemeClr val="tx1"/>
                </a:solidFill>
                <a:latin typeface="Arial" pitchFamily="34" charset="0"/>
                <a:cs typeface="Arial" pitchFamily="34" charset="0"/>
              </a:rPr>
              <a:t>Orocopia Schist</a:t>
            </a:r>
          </a:p>
        </p:txBody>
      </p:sp>
      <p:cxnSp>
        <p:nvCxnSpPr>
          <p:cNvPr id="66" name="Straight Arrow Connector 65"/>
          <p:cNvCxnSpPr>
            <a:stCxn id="63" idx="2"/>
          </p:cNvCxnSpPr>
          <p:nvPr/>
        </p:nvCxnSpPr>
        <p:spPr bwMode="auto">
          <a:xfrm flipH="1">
            <a:off x="8580120" y="4730095"/>
            <a:ext cx="129540" cy="421025"/>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3"/>
          <p:cNvPicPr>
            <a:picLocks noChangeAspect="1" noChangeArrowheads="1"/>
          </p:cNvPicPr>
          <p:nvPr/>
        </p:nvPicPr>
        <p:blipFill>
          <a:blip r:embed="rId3" cstate="print"/>
          <a:srcRect/>
          <a:stretch>
            <a:fillRect/>
          </a:stretch>
        </p:blipFill>
        <p:spPr bwMode="auto">
          <a:xfrm>
            <a:off x="-38100" y="420688"/>
            <a:ext cx="9252572" cy="6061715"/>
          </a:xfrm>
          <a:prstGeom prst="rect">
            <a:avLst/>
          </a:prstGeom>
          <a:noFill/>
          <a:ln w="9525">
            <a:noFill/>
            <a:miter lim="800000"/>
            <a:headEnd/>
            <a:tailEnd/>
          </a:ln>
        </p:spPr>
      </p:pic>
      <p:sp>
        <p:nvSpPr>
          <p:cNvPr id="3" name="TextBox 2"/>
          <p:cNvSpPr txBox="1"/>
          <p:nvPr/>
        </p:nvSpPr>
        <p:spPr>
          <a:xfrm>
            <a:off x="0" y="5499100"/>
            <a:ext cx="1968500" cy="461665"/>
          </a:xfrm>
          <a:prstGeom prst="rect">
            <a:avLst/>
          </a:prstGeom>
          <a:noFill/>
        </p:spPr>
        <p:txBody>
          <a:bodyPr wrap="square" rtlCol="0">
            <a:spAutoFit/>
          </a:bodyPr>
          <a:lstStyle/>
          <a:p>
            <a:pPr algn="ctr"/>
            <a:r>
              <a:rPr lang="en-US" b="1" dirty="0">
                <a:solidFill>
                  <a:srgbClr val="FFFFFF"/>
                </a:solidFill>
                <a:latin typeface="Arial" pitchFamily="34" charset="0"/>
                <a:cs typeface="Arial" pitchFamily="34" charset="0"/>
              </a:rPr>
              <a:t>Landslides</a:t>
            </a:r>
            <a:endParaRPr lang="en-US"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cxnSp>
        <p:nvCxnSpPr>
          <p:cNvPr id="4" name="Straight Arrow Connector 3"/>
          <p:cNvCxnSpPr/>
          <p:nvPr/>
        </p:nvCxnSpPr>
        <p:spPr bwMode="auto">
          <a:xfrm flipV="1">
            <a:off x="1320799" y="3086103"/>
            <a:ext cx="3073404" cy="2362198"/>
          </a:xfrm>
          <a:prstGeom prst="straightConnector1">
            <a:avLst/>
          </a:prstGeom>
          <a:solidFill>
            <a:schemeClr val="accent1"/>
          </a:solidFill>
          <a:ln w="44450" cap="flat" cmpd="sng" algn="ctr">
            <a:solidFill>
              <a:schemeClr val="bg1"/>
            </a:solidFill>
            <a:prstDash val="solid"/>
            <a:round/>
            <a:headEnd type="none" w="med" len="med"/>
            <a:tailEnd type="arrow"/>
          </a:ln>
          <a:effectLst>
            <a:outerShdw blurRad="50800" dist="38100" algn="l" rotWithShape="0">
              <a:prstClr val="black">
                <a:alpha val="40000"/>
              </a:prstClr>
            </a:outerShdw>
          </a:effectLst>
        </p:spPr>
      </p:cxnSp>
      <p:cxnSp>
        <p:nvCxnSpPr>
          <p:cNvPr id="5" name="Straight Arrow Connector 4"/>
          <p:cNvCxnSpPr/>
          <p:nvPr/>
        </p:nvCxnSpPr>
        <p:spPr bwMode="auto">
          <a:xfrm rot="5400000" flipH="1" flipV="1">
            <a:off x="234950" y="3829050"/>
            <a:ext cx="2692400" cy="520700"/>
          </a:xfrm>
          <a:prstGeom prst="straightConnector1">
            <a:avLst/>
          </a:prstGeom>
          <a:solidFill>
            <a:schemeClr val="accent1"/>
          </a:solidFill>
          <a:ln w="44450" cap="flat" cmpd="sng" algn="ctr">
            <a:solidFill>
              <a:schemeClr val="bg1"/>
            </a:solidFill>
            <a:prstDash val="solid"/>
            <a:round/>
            <a:headEnd type="none" w="med" len="med"/>
            <a:tailEnd type="arrow"/>
          </a:ln>
          <a:effectLst>
            <a:outerShdw blurRad="50800" dist="38100" algn="l" rotWithShape="0">
              <a:prstClr val="black">
                <a:alpha val="40000"/>
              </a:prstClr>
            </a:outerShdw>
          </a:effectLst>
        </p:spPr>
      </p:cxnSp>
      <p:cxnSp>
        <p:nvCxnSpPr>
          <p:cNvPr id="14" name="Straight Arrow Connector 13"/>
          <p:cNvCxnSpPr/>
          <p:nvPr/>
        </p:nvCxnSpPr>
        <p:spPr bwMode="auto">
          <a:xfrm flipV="1">
            <a:off x="1308100" y="4864100"/>
            <a:ext cx="6286500" cy="571500"/>
          </a:xfrm>
          <a:prstGeom prst="straightConnector1">
            <a:avLst/>
          </a:prstGeom>
          <a:solidFill>
            <a:schemeClr val="accent1"/>
          </a:solidFill>
          <a:ln w="44450" cap="flat" cmpd="sng" algn="ctr">
            <a:solidFill>
              <a:schemeClr val="bg1"/>
            </a:solidFill>
            <a:prstDash val="solid"/>
            <a:round/>
            <a:headEnd type="none" w="med" len="med"/>
            <a:tailEnd type="arrow"/>
          </a:ln>
          <a:effectLst>
            <a:outerShdw blurRad="50800" dist="38100" algn="l" rotWithShape="0">
              <a:prstClr val="black">
                <a:alpha val="40000"/>
              </a:prstClr>
            </a:outerShdw>
          </a:effectLst>
        </p:spPr>
      </p:cxnSp>
      <p:sp>
        <p:nvSpPr>
          <p:cNvPr id="10" name="TextBox 9"/>
          <p:cNvSpPr txBox="1"/>
          <p:nvPr/>
        </p:nvSpPr>
        <p:spPr>
          <a:xfrm>
            <a:off x="6756400" y="2967335"/>
            <a:ext cx="1968500" cy="461665"/>
          </a:xfrm>
          <a:prstGeom prst="rect">
            <a:avLst/>
          </a:prstGeom>
          <a:noFill/>
        </p:spPr>
        <p:txBody>
          <a:bodyPr wrap="square" rtlCol="0">
            <a:spAutoFit/>
          </a:bodyPr>
          <a:lstStyle/>
          <a:p>
            <a:pPr algn="ctr"/>
            <a:r>
              <a:rPr lang="en-US" b="1" dirty="0">
                <a:solidFill>
                  <a:srgbClr val="FFFFFF"/>
                </a:solidFill>
                <a:latin typeface="Arial" pitchFamily="34" charset="0"/>
                <a:cs typeface="Arial" pitchFamily="34" charset="0"/>
              </a:rPr>
              <a:t>Blueschist</a:t>
            </a:r>
            <a:endParaRPr lang="en-US"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0050" name="Picture 3" descr="Late Cenozoic"/>
          <p:cNvPicPr>
            <a:picLocks noChangeAspect="1" noChangeArrowheads="1"/>
          </p:cNvPicPr>
          <p:nvPr/>
        </p:nvPicPr>
        <p:blipFill>
          <a:blip r:embed="rId3" cstate="print"/>
          <a:srcRect/>
          <a:stretch>
            <a:fillRect/>
          </a:stretch>
        </p:blipFill>
        <p:spPr bwMode="auto">
          <a:xfrm>
            <a:off x="0" y="1866900"/>
            <a:ext cx="9144000" cy="3086100"/>
          </a:xfrm>
          <a:prstGeom prst="rect">
            <a:avLst/>
          </a:prstGeom>
          <a:noFill/>
          <a:ln w="9525">
            <a:noFill/>
            <a:miter lim="800000"/>
            <a:headEnd/>
            <a:tailEnd/>
          </a:ln>
        </p:spPr>
      </p:pic>
      <p:sp>
        <p:nvSpPr>
          <p:cNvPr id="130051" name="Text Box 4"/>
          <p:cNvSpPr txBox="1">
            <a:spLocks noChangeArrowheads="1"/>
          </p:cNvSpPr>
          <p:nvPr/>
        </p:nvSpPr>
        <p:spPr bwMode="auto">
          <a:xfrm>
            <a:off x="0" y="5562600"/>
            <a:ext cx="9144000" cy="519113"/>
          </a:xfrm>
          <a:prstGeom prst="rect">
            <a:avLst/>
          </a:prstGeom>
          <a:noFill/>
          <a:ln w="38100">
            <a:noFill/>
            <a:miter lim="800000"/>
            <a:headEnd/>
            <a:tailEnd/>
          </a:ln>
        </p:spPr>
        <p:txBody>
          <a:bodyPr>
            <a:spAutoFit/>
          </a:bodyPr>
          <a:lstStyle/>
          <a:p>
            <a:pPr algn="ctr">
              <a:spcBef>
                <a:spcPct val="50000"/>
              </a:spcBef>
            </a:pPr>
            <a:r>
              <a:rPr lang="en-US" sz="2800" b="1">
                <a:solidFill>
                  <a:schemeClr val="tx1"/>
                </a:solidFill>
                <a:effectLst/>
                <a:latin typeface="Arial" charset="0"/>
              </a:rPr>
              <a:t>Magma is heat source for hydrothermal circulation.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Picture 4" descr="quartz veins parsons"/>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solidFill>
              <a:schemeClr val="tx1"/>
            </a:solidFill>
            <a:miter lim="800000"/>
            <a:headEnd/>
            <a:tailEnd/>
          </a:ln>
        </p:spPr>
      </p:pic>
      <p:sp>
        <p:nvSpPr>
          <p:cNvPr id="131074" name="Text Box 3"/>
          <p:cNvSpPr txBox="1">
            <a:spLocks noChangeArrowheads="1"/>
          </p:cNvSpPr>
          <p:nvPr/>
        </p:nvSpPr>
        <p:spPr bwMode="auto">
          <a:xfrm>
            <a:off x="0" y="6261100"/>
            <a:ext cx="9144000" cy="519113"/>
          </a:xfrm>
          <a:prstGeom prst="rect">
            <a:avLst/>
          </a:prstGeom>
          <a:noFill/>
          <a:ln w="38100">
            <a:noFill/>
            <a:miter lim="800000"/>
            <a:headEnd/>
            <a:tailEnd/>
          </a:ln>
        </p:spPr>
        <p:txBody>
          <a:bodyPr>
            <a:spAutoFit/>
          </a:bodyPr>
          <a:lstStyle/>
          <a:p>
            <a:pPr algn="ctr">
              <a:spcBef>
                <a:spcPct val="50000"/>
              </a:spcBef>
            </a:pPr>
            <a:r>
              <a:rPr lang="en-US" sz="2800" b="1" dirty="0">
                <a:solidFill>
                  <a:schemeClr val="tx1"/>
                </a:solidFill>
                <a:effectLst/>
                <a:latin typeface="Arial" charset="0"/>
              </a:rPr>
              <a:t>Quartz veining</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2.jpg"/>
          <p:cNvPicPr>
            <a:picLocks noChangeAspect="1"/>
          </p:cNvPicPr>
          <p:nvPr/>
        </p:nvPicPr>
        <p:blipFill>
          <a:blip r:embed="rId3" cstate="print"/>
          <a:stretch>
            <a:fillRect/>
          </a:stretch>
        </p:blipFill>
        <p:spPr>
          <a:xfrm>
            <a:off x="3652" y="0"/>
            <a:ext cx="9136696" cy="6858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4.jpg"/>
          <p:cNvPicPr>
            <a:picLocks noChangeAspect="1"/>
          </p:cNvPicPr>
          <p:nvPr/>
        </p:nvPicPr>
        <p:blipFill>
          <a:blip r:embed="rId3" cstate="print"/>
          <a:stretch>
            <a:fillRect/>
          </a:stretch>
        </p:blipFill>
        <p:spPr>
          <a:xfrm>
            <a:off x="3652" y="0"/>
            <a:ext cx="9136696"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31074" name="Text Box 3"/>
          <p:cNvSpPr txBox="1">
            <a:spLocks noChangeArrowheads="1"/>
          </p:cNvSpPr>
          <p:nvPr/>
        </p:nvSpPr>
        <p:spPr bwMode="auto">
          <a:xfrm>
            <a:off x="0" y="6261100"/>
            <a:ext cx="9144000" cy="519113"/>
          </a:xfrm>
          <a:prstGeom prst="rect">
            <a:avLst/>
          </a:prstGeom>
          <a:noFill/>
          <a:ln w="38100">
            <a:noFill/>
            <a:miter lim="800000"/>
            <a:headEnd/>
            <a:tailEnd/>
          </a:ln>
        </p:spPr>
        <p:txBody>
          <a:bodyPr>
            <a:spAutoFit/>
          </a:bodyPr>
          <a:lstStyle/>
          <a:p>
            <a:pPr algn="ctr">
              <a:spcBef>
                <a:spcPct val="50000"/>
              </a:spcBef>
            </a:pPr>
            <a:r>
              <a:rPr lang="en-US" sz="2800" b="1" dirty="0">
                <a:solidFill>
                  <a:schemeClr val="tx1"/>
                </a:solidFill>
                <a:effectLst/>
                <a:latin typeface="Arial" charset="0"/>
              </a:rPr>
              <a:t>Quartz veining in greywacke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0" y="5562600"/>
            <a:ext cx="9144000" cy="946150"/>
          </a:xfrm>
          <a:prstGeom prst="rect">
            <a:avLst/>
          </a:prstGeom>
          <a:noFill/>
          <a:ln w="38100">
            <a:noFill/>
            <a:miter lim="800000"/>
            <a:headEnd/>
            <a:tailEnd/>
          </a:ln>
        </p:spPr>
        <p:txBody>
          <a:bodyPr>
            <a:spAutoFit/>
          </a:bodyPr>
          <a:lstStyle/>
          <a:p>
            <a:pPr algn="ctr">
              <a:spcBef>
                <a:spcPct val="50000"/>
              </a:spcBef>
            </a:pPr>
            <a:r>
              <a:rPr lang="en-US" sz="2800" b="1">
                <a:solidFill>
                  <a:schemeClr val="tx1"/>
                </a:solidFill>
                <a:effectLst/>
                <a:latin typeface="Arial" charset="0"/>
              </a:rPr>
              <a:t>Diatomaceous shale deposits in transtensional basins</a:t>
            </a:r>
          </a:p>
        </p:txBody>
      </p:sp>
      <p:pic>
        <p:nvPicPr>
          <p:cNvPr id="133123" name="Picture 3" descr="Late Cenozoic"/>
          <p:cNvPicPr>
            <a:picLocks noChangeAspect="1" noChangeArrowheads="1"/>
          </p:cNvPicPr>
          <p:nvPr/>
        </p:nvPicPr>
        <p:blipFill>
          <a:blip r:embed="rId3" cstate="print"/>
          <a:srcRect/>
          <a:stretch>
            <a:fillRect/>
          </a:stretch>
        </p:blipFill>
        <p:spPr bwMode="auto">
          <a:xfrm>
            <a:off x="0" y="1866900"/>
            <a:ext cx="9144000" cy="30861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6" descr="IMG_0442"/>
          <p:cNvPicPr>
            <a:picLocks noChangeAspect="1" noChangeArrowheads="1"/>
          </p:cNvPicPr>
          <p:nvPr/>
        </p:nvPicPr>
        <p:blipFill>
          <a:blip r:embed="rId3" cstate="print"/>
          <a:srcRect/>
          <a:stretch>
            <a:fillRect/>
          </a:stretch>
        </p:blipFill>
        <p:spPr bwMode="auto">
          <a:xfrm>
            <a:off x="0" y="381000"/>
            <a:ext cx="9144000" cy="60960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SCN030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40291" name="Text Box 3"/>
          <p:cNvSpPr txBox="1">
            <a:spLocks noChangeArrowheads="1"/>
          </p:cNvSpPr>
          <p:nvPr/>
        </p:nvSpPr>
        <p:spPr bwMode="auto">
          <a:xfrm>
            <a:off x="342900" y="2413000"/>
            <a:ext cx="3454400" cy="519113"/>
          </a:xfrm>
          <a:prstGeom prst="rect">
            <a:avLst/>
          </a:prstGeom>
          <a:noFill/>
          <a:ln w="38100">
            <a:noFill/>
            <a:miter lim="800000"/>
            <a:headEnd/>
            <a:tailEnd/>
          </a:ln>
        </p:spPr>
        <p:txBody>
          <a:bodyPr wrap="square">
            <a:spAutoFit/>
          </a:bodyPr>
          <a:lstStyle/>
          <a:p>
            <a:pPr algn="ctr">
              <a:spcBef>
                <a:spcPct val="50000"/>
              </a:spcBef>
            </a:pPr>
            <a:r>
              <a:rPr lang="en-US" sz="2800" b="1" dirty="0">
                <a:solidFill>
                  <a:schemeClr val="bg1"/>
                </a:solidFill>
                <a:latin typeface="Arial" charset="0"/>
              </a:rPr>
              <a:t>Volcanic rocks</a:t>
            </a:r>
          </a:p>
        </p:txBody>
      </p:sp>
      <p:sp>
        <p:nvSpPr>
          <p:cNvPr id="4" name="Text Box 5"/>
          <p:cNvSpPr txBox="1">
            <a:spLocks noChangeArrowheads="1"/>
          </p:cNvSpPr>
          <p:nvPr/>
        </p:nvSpPr>
        <p:spPr bwMode="auto">
          <a:xfrm>
            <a:off x="4991100" y="2159000"/>
            <a:ext cx="3987800" cy="519113"/>
          </a:xfrm>
          <a:prstGeom prst="rect">
            <a:avLst/>
          </a:prstGeom>
          <a:noFill/>
          <a:ln w="38100">
            <a:noFill/>
            <a:miter lim="800000"/>
            <a:headEnd/>
            <a:tailEnd/>
          </a:ln>
        </p:spPr>
        <p:txBody>
          <a:bodyPr wrap="square">
            <a:spAutoFit/>
          </a:bodyPr>
          <a:lstStyle/>
          <a:p>
            <a:pPr algn="ctr">
              <a:spcBef>
                <a:spcPct val="50000"/>
              </a:spcBef>
            </a:pPr>
            <a:r>
              <a:rPr lang="en-US" sz="2800" b="1" dirty="0">
                <a:solidFill>
                  <a:schemeClr val="bg1"/>
                </a:solidFill>
                <a:latin typeface="Arial" charset="0"/>
              </a:rPr>
              <a:t>Transtensional basin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DSCN030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Group 2"/>
          <p:cNvGraphicFramePr>
            <a:graphicFrameLocks noGrp="1"/>
          </p:cNvGraphicFramePr>
          <p:nvPr/>
        </p:nvGraphicFramePr>
        <p:xfrm>
          <a:off x="1752600" y="223838"/>
          <a:ext cx="5581650" cy="6520181"/>
        </p:xfrm>
        <a:graphic>
          <a:graphicData uri="http://schemas.openxmlformats.org/drawingml/2006/table">
            <a:tbl>
              <a:tblPr/>
              <a:tblGrid>
                <a:gridCol w="912813">
                  <a:extLst>
                    <a:ext uri="{9D8B030D-6E8A-4147-A177-3AD203B41FA5}">
                      <a16:colId xmlns:a16="http://schemas.microsoft.com/office/drawing/2014/main" val="20000"/>
                    </a:ext>
                  </a:extLst>
                </a:gridCol>
                <a:gridCol w="2754312">
                  <a:extLst>
                    <a:ext uri="{9D8B030D-6E8A-4147-A177-3AD203B41FA5}">
                      <a16:colId xmlns:a16="http://schemas.microsoft.com/office/drawing/2014/main" val="20001"/>
                    </a:ext>
                  </a:extLst>
                </a:gridCol>
                <a:gridCol w="1914525">
                  <a:extLst>
                    <a:ext uri="{9D8B030D-6E8A-4147-A177-3AD203B41FA5}">
                      <a16:colId xmlns:a16="http://schemas.microsoft.com/office/drawing/2014/main" val="20002"/>
                    </a:ext>
                  </a:extLst>
                </a:gridCol>
              </a:tblGrid>
              <a:tr h="630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EVENTS</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ERA</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Translation</a:t>
                      </a:r>
                      <a:endParaRPr kumimoji="0" lang="en-US" sz="10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Transtension, Transpression</a:t>
                      </a:r>
                      <a:endParaRPr kumimoji="0" lang="en-US" sz="10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Terracing</a:t>
                      </a:r>
                      <a:endParaRPr kumimoji="0" lang="en-US" sz="24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LATE CENOZOIC</a:t>
                      </a:r>
                      <a:endParaRPr kumimoji="0" lang="en-US" sz="24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Under-plating</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Uplift</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Un-roofing</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Undulating</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EARLY CENOZOIC</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46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Magmatic Madness</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Metamorphism</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MESOZOIC</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Stable Shelf Sedimentation</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PALEOZOIC</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 name="WordArt 32"/>
          <p:cNvSpPr>
            <a:spLocks noChangeArrowheads="1" noChangeShapeType="1" noTextEdit="1"/>
          </p:cNvSpPr>
          <p:nvPr/>
        </p:nvSpPr>
        <p:spPr bwMode="auto">
          <a:xfrm rot="-5400000">
            <a:off x="1909762" y="1214438"/>
            <a:ext cx="638175"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T</a:t>
            </a:r>
          </a:p>
        </p:txBody>
      </p:sp>
      <p:sp>
        <p:nvSpPr>
          <p:cNvPr id="5" name="WordArt 33"/>
          <p:cNvSpPr>
            <a:spLocks noChangeArrowheads="1" noChangeShapeType="1" noTextEdit="1"/>
          </p:cNvSpPr>
          <p:nvPr/>
        </p:nvSpPr>
        <p:spPr bwMode="auto">
          <a:xfrm rot="-5400000">
            <a:off x="1971675" y="2676525"/>
            <a:ext cx="514350"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U</a:t>
            </a:r>
          </a:p>
        </p:txBody>
      </p:sp>
      <p:sp>
        <p:nvSpPr>
          <p:cNvPr id="6" name="WordArt 34"/>
          <p:cNvSpPr>
            <a:spLocks noChangeArrowheads="1" noChangeShapeType="1" noTextEdit="1"/>
          </p:cNvSpPr>
          <p:nvPr/>
        </p:nvSpPr>
        <p:spPr bwMode="auto">
          <a:xfrm rot="-5400000">
            <a:off x="1909762" y="4186238"/>
            <a:ext cx="638175"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M</a:t>
            </a:r>
          </a:p>
        </p:txBody>
      </p:sp>
      <p:sp>
        <p:nvSpPr>
          <p:cNvPr id="7" name="WordArt 35"/>
          <p:cNvSpPr>
            <a:spLocks noChangeArrowheads="1" noChangeShapeType="1" noTextEdit="1"/>
          </p:cNvSpPr>
          <p:nvPr/>
        </p:nvSpPr>
        <p:spPr bwMode="auto">
          <a:xfrm rot="-5400000">
            <a:off x="1909762" y="5557838"/>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Group 2"/>
          <p:cNvGraphicFramePr>
            <a:graphicFrameLocks noGrp="1"/>
          </p:cNvGraphicFramePr>
          <p:nvPr/>
        </p:nvGraphicFramePr>
        <p:xfrm>
          <a:off x="1752600" y="223838"/>
          <a:ext cx="5581650" cy="6520181"/>
        </p:xfrm>
        <a:graphic>
          <a:graphicData uri="http://schemas.openxmlformats.org/drawingml/2006/table">
            <a:tbl>
              <a:tblPr/>
              <a:tblGrid>
                <a:gridCol w="912813">
                  <a:extLst>
                    <a:ext uri="{9D8B030D-6E8A-4147-A177-3AD203B41FA5}">
                      <a16:colId xmlns:a16="http://schemas.microsoft.com/office/drawing/2014/main" val="20000"/>
                    </a:ext>
                  </a:extLst>
                </a:gridCol>
                <a:gridCol w="2754312">
                  <a:extLst>
                    <a:ext uri="{9D8B030D-6E8A-4147-A177-3AD203B41FA5}">
                      <a16:colId xmlns:a16="http://schemas.microsoft.com/office/drawing/2014/main" val="20001"/>
                    </a:ext>
                  </a:extLst>
                </a:gridCol>
                <a:gridCol w="1914525">
                  <a:extLst>
                    <a:ext uri="{9D8B030D-6E8A-4147-A177-3AD203B41FA5}">
                      <a16:colId xmlns:a16="http://schemas.microsoft.com/office/drawing/2014/main" val="20002"/>
                    </a:ext>
                  </a:extLst>
                </a:gridCol>
              </a:tblGrid>
              <a:tr h="630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EVENTS</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ERA</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Translation</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Transtension, Transpression</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Terracing</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LATE CENOZOIC</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Under-plating</a:t>
                      </a:r>
                      <a:endParaRPr kumimoji="0" lang="en-US" sz="1600" b="1" i="0" u="none" strike="noStrike" cap="none" normalizeH="0" baseline="0" dirty="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Uplift</a:t>
                      </a:r>
                      <a:endParaRPr kumimoji="0" lang="en-US" sz="1600" b="1" i="0" u="none" strike="noStrike" cap="none" normalizeH="0" baseline="0" dirty="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Un-roofing</a:t>
                      </a:r>
                      <a:endParaRPr kumimoji="0" lang="en-US" sz="1600" b="1" i="0" u="none" strike="noStrike" cap="none" normalizeH="0" baseline="0" dirty="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Undulating</a:t>
                      </a:r>
                      <a:endParaRPr kumimoji="0" lang="en-US" sz="1600" b="1"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EARLY CENOZOIC</a:t>
                      </a:r>
                      <a:endParaRPr kumimoji="0" lang="en-US" sz="1600" b="1"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46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Magmatic Madness</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Metamorphism</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MESOZOIC</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Stable Shelf Sedimentation</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PALEOZOIC</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 name="WordArt 32"/>
          <p:cNvSpPr>
            <a:spLocks noChangeArrowheads="1" noChangeShapeType="1" noTextEdit="1"/>
          </p:cNvSpPr>
          <p:nvPr/>
        </p:nvSpPr>
        <p:spPr bwMode="auto">
          <a:xfrm rot="-5400000">
            <a:off x="1909762" y="1214438"/>
            <a:ext cx="638175"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T</a:t>
            </a:r>
          </a:p>
        </p:txBody>
      </p:sp>
      <p:sp>
        <p:nvSpPr>
          <p:cNvPr id="5" name="WordArt 33"/>
          <p:cNvSpPr>
            <a:spLocks noChangeArrowheads="1" noChangeShapeType="1" noTextEdit="1"/>
          </p:cNvSpPr>
          <p:nvPr/>
        </p:nvSpPr>
        <p:spPr bwMode="auto">
          <a:xfrm rot="-5400000">
            <a:off x="1971675" y="2676525"/>
            <a:ext cx="514350"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U</a:t>
            </a:r>
          </a:p>
        </p:txBody>
      </p:sp>
      <p:sp>
        <p:nvSpPr>
          <p:cNvPr id="6" name="WordArt 34"/>
          <p:cNvSpPr>
            <a:spLocks noChangeArrowheads="1" noChangeShapeType="1" noTextEdit="1"/>
          </p:cNvSpPr>
          <p:nvPr/>
        </p:nvSpPr>
        <p:spPr bwMode="auto">
          <a:xfrm rot="-5400000">
            <a:off x="1909762" y="4186238"/>
            <a:ext cx="638175"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M</a:t>
            </a:r>
          </a:p>
        </p:txBody>
      </p:sp>
      <p:sp>
        <p:nvSpPr>
          <p:cNvPr id="7" name="WordArt 35"/>
          <p:cNvSpPr>
            <a:spLocks noChangeArrowheads="1" noChangeShapeType="1" noTextEdit="1"/>
          </p:cNvSpPr>
          <p:nvPr/>
        </p:nvSpPr>
        <p:spPr bwMode="auto">
          <a:xfrm rot="-5400000">
            <a:off x="1909762" y="5557838"/>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Islan007"/>
          <p:cNvPicPr>
            <a:picLocks noChangeAspect="1" noChangeArrowheads="1"/>
          </p:cNvPicPr>
          <p:nvPr/>
        </p:nvPicPr>
        <p:blipFill>
          <a:blip r:embed="rId3" cstate="print">
            <a:lum bright="-10000" contrast="10000"/>
          </a:blip>
          <a:srcRect/>
          <a:stretch>
            <a:fillRect/>
          </a:stretch>
        </p:blipFill>
        <p:spPr bwMode="auto">
          <a:xfrm>
            <a:off x="0" y="0"/>
            <a:ext cx="9144000" cy="7315200"/>
          </a:xfrm>
          <a:prstGeom prst="rect">
            <a:avLst/>
          </a:prstGeom>
          <a:noFill/>
        </p:spPr>
      </p:pic>
      <p:sp>
        <p:nvSpPr>
          <p:cNvPr id="3" name="TextBox 2"/>
          <p:cNvSpPr txBox="1"/>
          <p:nvPr/>
        </p:nvSpPr>
        <p:spPr>
          <a:xfrm>
            <a:off x="2712720" y="3075057"/>
            <a:ext cx="4495800" cy="707886"/>
          </a:xfrm>
          <a:prstGeom prst="rect">
            <a:avLst/>
          </a:prstGeom>
          <a:noFill/>
          <a:effectLst>
            <a:outerShdw blurRad="50800" dist="254000" dir="2700000" algn="tl" rotWithShape="0">
              <a:prstClr val="black">
                <a:alpha val="40000"/>
              </a:prstClr>
            </a:outerShdw>
          </a:effectLst>
          <a:scene3d>
            <a:camera prst="isometricOffAxis2Top">
              <a:rot lat="18075715" lon="2400000" rev="18141449"/>
            </a:camera>
            <a:lightRig rig="threePt" dir="t"/>
          </a:scene3d>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Marine Terrace</a:t>
            </a:r>
          </a:p>
        </p:txBody>
      </p:sp>
      <p:sp>
        <p:nvSpPr>
          <p:cNvPr id="4" name="Text Box 3"/>
          <p:cNvSpPr txBox="1">
            <a:spLocks noChangeArrowheads="1"/>
          </p:cNvSpPr>
          <p:nvPr/>
        </p:nvSpPr>
        <p:spPr bwMode="auto">
          <a:xfrm>
            <a:off x="0" y="6812290"/>
            <a:ext cx="3276600" cy="523220"/>
          </a:xfrm>
          <a:prstGeom prst="rect">
            <a:avLst/>
          </a:prstGeom>
          <a:noFill/>
          <a:ln w="38100">
            <a:noFill/>
            <a:miter lim="800000"/>
            <a:headEnd/>
            <a:tailEnd/>
          </a:ln>
        </p:spPr>
        <p:txBody>
          <a:bodyPr wrap="square">
            <a:spAutoFit/>
          </a:bodyPr>
          <a:lstStyle/>
          <a:p>
            <a:pPr algn="ctr">
              <a:spcBef>
                <a:spcPct val="50000"/>
              </a:spcBef>
            </a:pPr>
            <a:r>
              <a:rPr lang="en-US" sz="2800" b="1" dirty="0">
                <a:solidFill>
                  <a:schemeClr val="bg1"/>
                </a:solidFill>
                <a:effectLst/>
                <a:latin typeface="Arial" charset="0"/>
              </a:rPr>
              <a:t>Santa Rosa Island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SantaCruz"/>
          <p:cNvPicPr>
            <a:picLocks noChangeAspect="1" noChangeArrowheads="1"/>
          </p:cNvPicPr>
          <p:nvPr/>
        </p:nvPicPr>
        <p:blipFill>
          <a:blip r:embed="rId3" cstate="print"/>
          <a:srcRect/>
          <a:stretch>
            <a:fillRect/>
          </a:stretch>
        </p:blipFill>
        <p:spPr bwMode="auto">
          <a:xfrm>
            <a:off x="0" y="564356"/>
            <a:ext cx="9144000" cy="5729288"/>
          </a:xfrm>
          <a:prstGeom prst="rect">
            <a:avLst/>
          </a:prstGeom>
          <a:noFill/>
          <a:ln w="9525">
            <a:noFill/>
            <a:miter lim="800000"/>
            <a:headEnd/>
            <a:tailEnd/>
          </a:ln>
        </p:spPr>
      </p:pic>
      <p:sp>
        <p:nvSpPr>
          <p:cNvPr id="145411" name="Text Box 3"/>
          <p:cNvSpPr txBox="1">
            <a:spLocks noChangeArrowheads="1"/>
          </p:cNvSpPr>
          <p:nvPr/>
        </p:nvSpPr>
        <p:spPr bwMode="auto">
          <a:xfrm>
            <a:off x="5930900" y="5741988"/>
            <a:ext cx="3213100" cy="523220"/>
          </a:xfrm>
          <a:prstGeom prst="rect">
            <a:avLst/>
          </a:prstGeom>
          <a:noFill/>
          <a:ln w="38100">
            <a:noFill/>
            <a:miter lim="800000"/>
            <a:headEnd/>
            <a:tailEnd/>
          </a:ln>
        </p:spPr>
        <p:txBody>
          <a:bodyPr wrap="square">
            <a:spAutoFit/>
          </a:bodyPr>
          <a:lstStyle/>
          <a:p>
            <a:pPr algn="ctr">
              <a:spcBef>
                <a:spcPct val="50000"/>
              </a:spcBef>
            </a:pPr>
            <a:r>
              <a:rPr lang="en-US" sz="2800" b="1" dirty="0">
                <a:solidFill>
                  <a:schemeClr val="bg1"/>
                </a:solidFill>
                <a:effectLst/>
                <a:latin typeface="Arial" charset="0"/>
              </a:rPr>
              <a:t>Santa Cruz Island</a:t>
            </a:r>
          </a:p>
        </p:txBody>
      </p:sp>
      <p:sp>
        <p:nvSpPr>
          <p:cNvPr id="4" name="Text Box 3"/>
          <p:cNvSpPr txBox="1">
            <a:spLocks noChangeArrowheads="1"/>
          </p:cNvSpPr>
          <p:nvPr/>
        </p:nvSpPr>
        <p:spPr bwMode="auto">
          <a:xfrm>
            <a:off x="127000" y="3100388"/>
            <a:ext cx="3238500" cy="519112"/>
          </a:xfrm>
          <a:prstGeom prst="rect">
            <a:avLst/>
          </a:prstGeom>
          <a:noFill/>
          <a:ln w="38100">
            <a:noFill/>
            <a:miter lim="800000"/>
            <a:headEnd/>
            <a:tailEnd/>
          </a:ln>
          <a:scene3d>
            <a:camera prst="orthographicFront">
              <a:rot lat="0" lon="0" rev="180000"/>
            </a:camera>
            <a:lightRig rig="threePt" dir="t"/>
          </a:scene3d>
        </p:spPr>
        <p:txBody>
          <a:bodyPr wrap="square">
            <a:spAutoFit/>
          </a:bodyPr>
          <a:lstStyle/>
          <a:p>
            <a:pPr algn="ctr">
              <a:spcBef>
                <a:spcPct val="50000"/>
              </a:spcBef>
            </a:pPr>
            <a:r>
              <a:rPr lang="en-US" sz="2800" b="1" dirty="0">
                <a:solidFill>
                  <a:schemeClr val="bg1"/>
                </a:solidFill>
                <a:latin typeface="Arial" charset="0"/>
              </a:rPr>
              <a:t>marine terrace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parson's enhanced"/>
          <p:cNvPicPr>
            <a:picLocks noChangeAspect="1" noChangeArrowheads="1"/>
          </p:cNvPicPr>
          <p:nvPr/>
        </p:nvPicPr>
        <p:blipFill>
          <a:blip r:embed="rId3" cstate="print"/>
          <a:srcRect/>
          <a:stretch>
            <a:fillRect/>
          </a:stretch>
        </p:blipFill>
        <p:spPr bwMode="auto">
          <a:xfrm>
            <a:off x="0" y="65088"/>
            <a:ext cx="9144000" cy="6727825"/>
          </a:xfrm>
          <a:prstGeom prst="rect">
            <a:avLst/>
          </a:prstGeom>
          <a:noFill/>
          <a:ln w="9525">
            <a:noFill/>
            <a:miter lim="800000"/>
            <a:headEnd/>
            <a:tailEnd/>
          </a:ln>
        </p:spPr>
      </p:pic>
      <p:sp>
        <p:nvSpPr>
          <p:cNvPr id="3" name="Text Box 3"/>
          <p:cNvSpPr txBox="1">
            <a:spLocks noChangeArrowheads="1"/>
          </p:cNvSpPr>
          <p:nvPr/>
        </p:nvSpPr>
        <p:spPr bwMode="auto">
          <a:xfrm rot="1115963">
            <a:off x="3428999" y="1351290"/>
            <a:ext cx="3276600" cy="523220"/>
          </a:xfrm>
          <a:prstGeom prst="rect">
            <a:avLst/>
          </a:prstGeom>
          <a:noFill/>
          <a:ln w="38100">
            <a:noFill/>
            <a:miter lim="800000"/>
            <a:headEnd/>
            <a:tailEnd/>
          </a:ln>
        </p:spPr>
        <p:txBody>
          <a:bodyPr wrap="square">
            <a:spAutoFit/>
          </a:bodyPr>
          <a:lstStyle/>
          <a:p>
            <a:pPr algn="ctr">
              <a:spcBef>
                <a:spcPct val="50000"/>
              </a:spcBef>
            </a:pPr>
            <a:r>
              <a:rPr lang="en-US" sz="2800" b="1" dirty="0">
                <a:solidFill>
                  <a:schemeClr val="tx1"/>
                </a:solidFill>
                <a:effectLst/>
                <a:latin typeface="Arial" charset="0"/>
              </a:rPr>
              <a:t>No marine terrace</a:t>
            </a:r>
          </a:p>
        </p:txBody>
      </p:sp>
      <p:sp>
        <p:nvSpPr>
          <p:cNvPr id="4" name="Text Box 3"/>
          <p:cNvSpPr txBox="1">
            <a:spLocks noChangeArrowheads="1"/>
          </p:cNvSpPr>
          <p:nvPr/>
        </p:nvSpPr>
        <p:spPr bwMode="auto">
          <a:xfrm>
            <a:off x="0" y="6173788"/>
            <a:ext cx="3213100" cy="523220"/>
          </a:xfrm>
          <a:prstGeom prst="rect">
            <a:avLst/>
          </a:prstGeom>
          <a:noFill/>
          <a:ln w="38100">
            <a:noFill/>
            <a:miter lim="800000"/>
            <a:headEnd/>
            <a:tailEnd/>
          </a:ln>
        </p:spPr>
        <p:txBody>
          <a:bodyPr wrap="square">
            <a:spAutoFit/>
          </a:bodyPr>
          <a:lstStyle/>
          <a:p>
            <a:pPr algn="ctr">
              <a:spcBef>
                <a:spcPct val="50000"/>
              </a:spcBef>
            </a:pPr>
            <a:r>
              <a:rPr lang="en-US" sz="2800" b="1" dirty="0">
                <a:solidFill>
                  <a:schemeClr val="bg1"/>
                </a:solidFill>
                <a:latin typeface="Arial" charset="0"/>
              </a:rPr>
              <a:t>Catalina Island</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srcRect l="690" t="620" r="690" b="311"/>
          <a:stretch/>
        </p:blipFill>
        <p:spPr bwMode="auto">
          <a:xfrm>
            <a:off x="1105786" y="42530"/>
            <a:ext cx="6932428" cy="6794205"/>
          </a:xfrm>
          <a:prstGeom prst="rect">
            <a:avLst/>
          </a:prstGeom>
          <a:noFill/>
          <a:ln w="9525">
            <a:solidFill>
              <a:schemeClr val="tx1"/>
            </a:solidFill>
            <a:miter lim="800000"/>
            <a:headEnd/>
            <a:tailEnd/>
          </a:ln>
        </p:spPr>
      </p:pic>
      <p:sp>
        <p:nvSpPr>
          <p:cNvPr id="4" name="Oval Callout 3"/>
          <p:cNvSpPr/>
          <p:nvPr/>
        </p:nvSpPr>
        <p:spPr bwMode="auto">
          <a:xfrm flipV="1">
            <a:off x="5016500" y="5029200"/>
            <a:ext cx="2514600" cy="1117600"/>
          </a:xfrm>
          <a:prstGeom prst="wedgeEllipseCallout">
            <a:avLst>
              <a:gd name="adj1" fmla="val -68033"/>
              <a:gd name="adj2" fmla="val 56900"/>
            </a:avLst>
          </a:prstGeom>
          <a:solidFill>
            <a:schemeClr val="bg1">
              <a:alpha val="6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6" name="TextBox 5"/>
          <p:cNvSpPr txBox="1"/>
          <p:nvPr/>
        </p:nvSpPr>
        <p:spPr>
          <a:xfrm>
            <a:off x="5029200" y="5334000"/>
            <a:ext cx="2590800" cy="461665"/>
          </a:xfrm>
          <a:prstGeom prst="rect">
            <a:avLst/>
          </a:prstGeom>
          <a:noFill/>
        </p:spPr>
        <p:txBody>
          <a:bodyPr wrap="square" rtlCol="0">
            <a:spAutoFit/>
          </a:bodyPr>
          <a:lstStyle/>
          <a:p>
            <a:pPr algn="ctr"/>
            <a:r>
              <a:rPr lang="en-US" b="1" dirty="0">
                <a:solidFill>
                  <a:schemeClr val="tx1"/>
                </a:solidFill>
                <a:effectLst>
                  <a:outerShdw blurRad="38100" dist="38100" dir="2700000" algn="tl">
                    <a:srgbClr val="000000">
                      <a:alpha val="43137"/>
                    </a:srgbClr>
                  </a:outerShdw>
                </a:effectLst>
                <a:latin typeface="Arial" pitchFamily="34" charset="0"/>
                <a:cs typeface="Arial" pitchFamily="34" charset="0"/>
              </a:rPr>
              <a:t>See you </a:t>
            </a:r>
            <a:r>
              <a:rPr lang="en-US" b="1" dirty="0">
                <a:solidFill>
                  <a:schemeClr val="tx1"/>
                </a:solidFill>
                <a:latin typeface="Arial" pitchFamily="34" charset="0"/>
                <a:cs typeface="Arial" pitchFamily="34" charset="0"/>
              </a:rPr>
              <a:t>there!</a:t>
            </a:r>
            <a:endParaRPr lang="en-US"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ARLY CENOZOIC.jpg"/>
          <p:cNvPicPr>
            <a:picLocks noChangeAspect="1"/>
          </p:cNvPicPr>
          <p:nvPr/>
        </p:nvPicPr>
        <p:blipFill>
          <a:blip r:embed="rId3" cstate="print"/>
          <a:srcRect t="10785"/>
          <a:stretch>
            <a:fillRect/>
          </a:stretch>
        </p:blipFill>
        <p:spPr>
          <a:xfrm>
            <a:off x="-1753764" y="3735229"/>
            <a:ext cx="11220343" cy="3198971"/>
          </a:xfrm>
          <a:prstGeom prst="rect">
            <a:avLst/>
          </a:prstGeom>
        </p:spPr>
      </p:pic>
      <p:graphicFrame>
        <p:nvGraphicFramePr>
          <p:cNvPr id="11" name="Group 2"/>
          <p:cNvGraphicFramePr>
            <a:graphicFrameLocks noGrp="1"/>
          </p:cNvGraphicFramePr>
          <p:nvPr/>
        </p:nvGraphicFramePr>
        <p:xfrm>
          <a:off x="1781175" y="506095"/>
          <a:ext cx="5581650" cy="1554480"/>
        </p:xfrm>
        <a:graphic>
          <a:graphicData uri="http://schemas.openxmlformats.org/drawingml/2006/table">
            <a:tbl>
              <a:tblPr/>
              <a:tblGrid>
                <a:gridCol w="912813">
                  <a:extLst>
                    <a:ext uri="{9D8B030D-6E8A-4147-A177-3AD203B41FA5}">
                      <a16:colId xmlns:a16="http://schemas.microsoft.com/office/drawing/2014/main" val="20000"/>
                    </a:ext>
                  </a:extLst>
                </a:gridCol>
                <a:gridCol w="2754312">
                  <a:extLst>
                    <a:ext uri="{9D8B030D-6E8A-4147-A177-3AD203B41FA5}">
                      <a16:colId xmlns:a16="http://schemas.microsoft.com/office/drawing/2014/main" val="20001"/>
                    </a:ext>
                  </a:extLst>
                </a:gridCol>
                <a:gridCol w="1914525">
                  <a:extLst>
                    <a:ext uri="{9D8B030D-6E8A-4147-A177-3AD203B41FA5}">
                      <a16:colId xmlns:a16="http://schemas.microsoft.com/office/drawing/2014/main" val="20002"/>
                    </a:ext>
                  </a:extLst>
                </a:gridCol>
              </a:tblGrid>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Under-plating</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Uplift</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Un-roofing</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Undulating</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EARLY CENOZOIC</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2" name="WordArt 33"/>
          <p:cNvSpPr>
            <a:spLocks noChangeArrowheads="1" noChangeShapeType="1" noTextEdit="1"/>
          </p:cNvSpPr>
          <p:nvPr/>
        </p:nvSpPr>
        <p:spPr bwMode="auto">
          <a:xfrm rot="-5400000">
            <a:off x="1971675" y="949325"/>
            <a:ext cx="514350"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U</a:t>
            </a:r>
          </a:p>
        </p:txBody>
      </p:sp>
      <p:sp>
        <p:nvSpPr>
          <p:cNvPr id="13" name="TextBox 12"/>
          <p:cNvSpPr txBox="1"/>
          <p:nvPr/>
        </p:nvSpPr>
        <p:spPr>
          <a:xfrm>
            <a:off x="4206240" y="5581015"/>
            <a:ext cx="4709160" cy="400110"/>
          </a:xfrm>
          <a:prstGeom prst="rect">
            <a:avLst/>
          </a:prstGeom>
          <a:noFill/>
        </p:spPr>
        <p:txBody>
          <a:bodyPr wrap="square" rtlCol="0">
            <a:spAutoFit/>
          </a:bodyPr>
          <a:lstStyle/>
          <a:p>
            <a:pPr algn="ctr"/>
            <a:r>
              <a:rPr lang="en-US" sz="2000" b="1" u="sng" dirty="0">
                <a:ln w="6350">
                  <a:solidFill>
                    <a:schemeClr val="tx1"/>
                  </a:solidFill>
                </a:ln>
                <a:latin typeface="Arial" pitchFamily="34" charset="0"/>
                <a:cs typeface="Arial" pitchFamily="34" charset="0"/>
              </a:rPr>
              <a:t>U</a:t>
            </a:r>
            <a:r>
              <a:rPr lang="en-US" sz="2000" b="1" dirty="0">
                <a:ln w="6350">
                  <a:solidFill>
                    <a:schemeClr val="tx1"/>
                  </a:solidFill>
                </a:ln>
                <a:latin typeface="Arial" pitchFamily="34" charset="0"/>
                <a:cs typeface="Arial" pitchFamily="34" charset="0"/>
              </a:rPr>
              <a:t>nusually thick Farallon Plate</a:t>
            </a:r>
            <a:endParaRPr lang="en-US" sz="1400" b="1" dirty="0">
              <a:ln w="6350">
                <a:solidFill>
                  <a:schemeClr val="tx1"/>
                </a:solidFill>
              </a:ln>
              <a:latin typeface="Arial" pitchFamily="34" charset="0"/>
              <a:cs typeface="Arial" pitchFamily="34" charset="0"/>
            </a:endParaRPr>
          </a:p>
        </p:txBody>
      </p:sp>
      <p:sp>
        <p:nvSpPr>
          <p:cNvPr id="22" name="TextBox 21"/>
          <p:cNvSpPr txBox="1"/>
          <p:nvPr/>
        </p:nvSpPr>
        <p:spPr>
          <a:xfrm>
            <a:off x="5791200" y="3429635"/>
            <a:ext cx="3855720" cy="400110"/>
          </a:xfrm>
          <a:prstGeom prst="rect">
            <a:avLst/>
          </a:prstGeom>
          <a:noFill/>
          <a:scene3d>
            <a:camera prst="orthographicFront">
              <a:rot lat="0" lon="0" rev="60000"/>
            </a:camera>
            <a:lightRig rig="threePt" dir="t"/>
          </a:scene3d>
          <a:sp3d/>
        </p:spPr>
        <p:txBody>
          <a:bodyPr wrap="square" rtlCol="0">
            <a:spAutoFit/>
          </a:bodyPr>
          <a:lstStyle/>
          <a:p>
            <a:pPr algn="ctr"/>
            <a:r>
              <a:rPr lang="en-US" sz="2000" b="1" u="sng" dirty="0">
                <a:solidFill>
                  <a:schemeClr val="tx1"/>
                </a:solidFill>
                <a:latin typeface="Arial" pitchFamily="34" charset="0"/>
                <a:cs typeface="Arial" pitchFamily="34" charset="0"/>
              </a:rPr>
              <a:t>U</a:t>
            </a:r>
            <a:r>
              <a:rPr lang="en-US" sz="2000" dirty="0">
                <a:solidFill>
                  <a:schemeClr val="tx1"/>
                </a:solidFill>
                <a:latin typeface="Arial" pitchFamily="34" charset="0"/>
                <a:cs typeface="Arial" pitchFamily="34" charset="0"/>
              </a:rPr>
              <a:t>ndulating peneplain</a:t>
            </a:r>
          </a:p>
        </p:txBody>
      </p:sp>
      <p:sp>
        <p:nvSpPr>
          <p:cNvPr id="23" name="Up Arrow 22"/>
          <p:cNvSpPr/>
          <p:nvPr/>
        </p:nvSpPr>
        <p:spPr bwMode="auto">
          <a:xfrm>
            <a:off x="6812280" y="3764280"/>
            <a:ext cx="1874520" cy="670560"/>
          </a:xfrm>
          <a:prstGeom prst="upArrow">
            <a:avLst/>
          </a:prstGeom>
          <a:solidFill>
            <a:schemeClr val="tx1">
              <a:alpha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sng" strike="noStrike" cap="none" normalizeH="0" baseline="0" dirty="0">
                <a:ln>
                  <a:noFill/>
                </a:ln>
                <a:solidFill>
                  <a:schemeClr val="tx1"/>
                </a:solidFill>
                <a:effectLst/>
                <a:latin typeface="Arial" pitchFamily="34" charset="0"/>
                <a:cs typeface="Arial" pitchFamily="34" charset="0"/>
              </a:rPr>
              <a:t>U</a:t>
            </a:r>
            <a:r>
              <a:rPr kumimoji="0" lang="en-US" sz="2400" i="0" u="none" strike="noStrike" cap="none" normalizeH="0" baseline="0" dirty="0">
                <a:ln>
                  <a:noFill/>
                </a:ln>
                <a:solidFill>
                  <a:schemeClr val="tx1"/>
                </a:solidFill>
                <a:effectLst/>
                <a:latin typeface="Arial" pitchFamily="34" charset="0"/>
                <a:cs typeface="Arial" pitchFamily="34" charset="0"/>
              </a:rPr>
              <a:t>plift</a:t>
            </a:r>
          </a:p>
        </p:txBody>
      </p:sp>
      <p:sp>
        <p:nvSpPr>
          <p:cNvPr id="24" name="TextBox 23"/>
          <p:cNvSpPr txBox="1"/>
          <p:nvPr/>
        </p:nvSpPr>
        <p:spPr>
          <a:xfrm>
            <a:off x="259080" y="5276215"/>
            <a:ext cx="1767840" cy="400110"/>
          </a:xfrm>
          <a:prstGeom prst="rect">
            <a:avLst/>
          </a:prstGeom>
          <a:noFill/>
        </p:spPr>
        <p:txBody>
          <a:bodyPr wrap="square" rtlCol="0">
            <a:spAutoFit/>
          </a:bodyPr>
          <a:lstStyle/>
          <a:p>
            <a:pPr algn="ctr"/>
            <a:r>
              <a:rPr lang="en-US" sz="2000" b="1" u="sng" dirty="0">
                <a:solidFill>
                  <a:schemeClr val="tx1"/>
                </a:solidFill>
                <a:latin typeface="Arial" pitchFamily="34" charset="0"/>
                <a:cs typeface="Arial" pitchFamily="34" charset="0"/>
              </a:rPr>
              <a:t>U</a:t>
            </a:r>
            <a:r>
              <a:rPr lang="en-US" sz="2000" b="1" dirty="0">
                <a:solidFill>
                  <a:schemeClr val="tx1"/>
                </a:solidFill>
                <a:latin typeface="Arial" pitchFamily="34" charset="0"/>
                <a:cs typeface="Arial" pitchFamily="34" charset="0"/>
              </a:rPr>
              <a:t>nderplating</a:t>
            </a:r>
          </a:p>
        </p:txBody>
      </p:sp>
      <p:cxnSp>
        <p:nvCxnSpPr>
          <p:cNvPr id="25" name="Straight Arrow Connector 24"/>
          <p:cNvCxnSpPr/>
          <p:nvPr/>
        </p:nvCxnSpPr>
        <p:spPr bwMode="auto">
          <a:xfrm>
            <a:off x="2042160" y="5486400"/>
            <a:ext cx="1325880" cy="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40" name="TextBox 39"/>
          <p:cNvSpPr txBox="1"/>
          <p:nvPr/>
        </p:nvSpPr>
        <p:spPr>
          <a:xfrm>
            <a:off x="4724400" y="4803775"/>
            <a:ext cx="2773680" cy="400110"/>
          </a:xfrm>
          <a:prstGeom prst="rect">
            <a:avLst/>
          </a:prstGeom>
          <a:noFill/>
        </p:spPr>
        <p:txBody>
          <a:bodyPr wrap="square" rtlCol="0">
            <a:spAutoFit/>
          </a:bodyPr>
          <a:lstStyle/>
          <a:p>
            <a:pPr algn="ctr"/>
            <a:r>
              <a:rPr lang="en-US" sz="2000" b="1" i="1" dirty="0">
                <a:ln w="6350">
                  <a:solidFill>
                    <a:schemeClr val="tx1"/>
                  </a:solidFill>
                </a:ln>
                <a:latin typeface="Arial" pitchFamily="34" charset="0"/>
                <a:cs typeface="Arial" pitchFamily="34" charset="0"/>
              </a:rPr>
              <a:t>subduction erosion</a:t>
            </a:r>
          </a:p>
        </p:txBody>
      </p:sp>
      <p:cxnSp>
        <p:nvCxnSpPr>
          <p:cNvPr id="41" name="Straight Arrow Connector 40"/>
          <p:cNvCxnSpPr/>
          <p:nvPr/>
        </p:nvCxnSpPr>
        <p:spPr bwMode="auto">
          <a:xfrm>
            <a:off x="6233160" y="3139440"/>
            <a:ext cx="0" cy="70104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43" name="TextBox 42"/>
          <p:cNvSpPr txBox="1"/>
          <p:nvPr/>
        </p:nvSpPr>
        <p:spPr>
          <a:xfrm>
            <a:off x="5440680" y="2449770"/>
            <a:ext cx="1676400" cy="707886"/>
          </a:xfrm>
          <a:prstGeom prst="rect">
            <a:avLst/>
          </a:prstGeom>
          <a:noFill/>
        </p:spPr>
        <p:txBody>
          <a:bodyPr wrap="square" rtlCol="0">
            <a:spAutoFit/>
          </a:bodyPr>
          <a:lstStyle/>
          <a:p>
            <a:pPr algn="ctr"/>
            <a:r>
              <a:rPr lang="en-US" sz="2000" b="1" u="sng" dirty="0">
                <a:solidFill>
                  <a:schemeClr val="tx1"/>
                </a:solidFill>
                <a:latin typeface="Arial" pitchFamily="34" charset="0"/>
                <a:cs typeface="Arial" pitchFamily="34" charset="0"/>
              </a:rPr>
              <a:t>U</a:t>
            </a:r>
            <a:r>
              <a:rPr lang="en-US" sz="2000" b="1" dirty="0">
                <a:solidFill>
                  <a:schemeClr val="tx1"/>
                </a:solidFill>
                <a:latin typeface="Arial" pitchFamily="34" charset="0"/>
                <a:cs typeface="Arial" pitchFamily="34" charset="0"/>
              </a:rPr>
              <a:t>n-roofed batholith</a:t>
            </a:r>
          </a:p>
        </p:txBody>
      </p:sp>
      <p:sp>
        <p:nvSpPr>
          <p:cNvPr id="63" name="TextBox 62"/>
          <p:cNvSpPr txBox="1"/>
          <p:nvPr/>
        </p:nvSpPr>
        <p:spPr>
          <a:xfrm>
            <a:off x="8001000" y="4206875"/>
            <a:ext cx="1417320" cy="523220"/>
          </a:xfrm>
          <a:prstGeom prst="rect">
            <a:avLst/>
          </a:prstGeom>
          <a:noFill/>
        </p:spPr>
        <p:txBody>
          <a:bodyPr wrap="square" rtlCol="0">
            <a:spAutoFit/>
          </a:bodyPr>
          <a:lstStyle/>
          <a:p>
            <a:pPr algn="ctr"/>
            <a:r>
              <a:rPr lang="en-US" sz="1400" dirty="0">
                <a:solidFill>
                  <a:schemeClr val="tx1"/>
                </a:solidFill>
                <a:latin typeface="Arial" pitchFamily="34" charset="0"/>
                <a:cs typeface="Arial" pitchFamily="34" charset="0"/>
              </a:rPr>
              <a:t>Orocopia Schist</a:t>
            </a:r>
          </a:p>
        </p:txBody>
      </p:sp>
      <p:cxnSp>
        <p:nvCxnSpPr>
          <p:cNvPr id="66" name="Straight Arrow Connector 65"/>
          <p:cNvCxnSpPr>
            <a:stCxn id="63" idx="2"/>
          </p:cNvCxnSpPr>
          <p:nvPr/>
        </p:nvCxnSpPr>
        <p:spPr bwMode="auto">
          <a:xfrm flipH="1">
            <a:off x="8580120" y="4730095"/>
            <a:ext cx="129540" cy="421025"/>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26" name="TextBox 25"/>
          <p:cNvSpPr txBox="1"/>
          <p:nvPr/>
        </p:nvSpPr>
        <p:spPr>
          <a:xfrm>
            <a:off x="2519855" y="3173884"/>
            <a:ext cx="2453640" cy="400110"/>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Forearc Basin</a:t>
            </a:r>
            <a:endParaRPr lang="en-US" sz="1400" dirty="0">
              <a:solidFill>
                <a:schemeClr val="tx1"/>
              </a:solidFill>
              <a:latin typeface="Arial" pitchFamily="34" charset="0"/>
              <a:cs typeface="Arial" pitchFamily="34" charset="0"/>
            </a:endParaRPr>
          </a:p>
        </p:txBody>
      </p:sp>
      <p:cxnSp>
        <p:nvCxnSpPr>
          <p:cNvPr id="27" name="Straight Arrow Connector 26"/>
          <p:cNvCxnSpPr/>
          <p:nvPr/>
        </p:nvCxnSpPr>
        <p:spPr bwMode="auto">
          <a:xfrm>
            <a:off x="3352800" y="3642360"/>
            <a:ext cx="441960" cy="33528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cxnSp>
        <p:nvCxnSpPr>
          <p:cNvPr id="28" name="Straight Arrow Connector 27"/>
          <p:cNvCxnSpPr/>
          <p:nvPr/>
        </p:nvCxnSpPr>
        <p:spPr bwMode="auto">
          <a:xfrm>
            <a:off x="4251960" y="3642360"/>
            <a:ext cx="548640" cy="243840"/>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29" name="TextBox 28"/>
          <p:cNvSpPr txBox="1"/>
          <p:nvPr/>
        </p:nvSpPr>
        <p:spPr>
          <a:xfrm>
            <a:off x="244365" y="2348799"/>
            <a:ext cx="2453640" cy="707886"/>
          </a:xfrm>
          <a:prstGeom prst="rect">
            <a:avLst/>
          </a:prstGeom>
          <a:noFill/>
        </p:spPr>
        <p:txBody>
          <a:bodyPr wrap="square" rtlCol="0">
            <a:spAutoFit/>
          </a:bodyPr>
          <a:lstStyle/>
          <a:p>
            <a:pPr algn="ctr"/>
            <a:r>
              <a:rPr lang="en-US" sz="2000" b="1" dirty="0">
                <a:solidFill>
                  <a:schemeClr val="tx1"/>
                </a:solidFill>
                <a:latin typeface="Arial" pitchFamily="34" charset="0"/>
                <a:cs typeface="Arial" pitchFamily="34" charset="0"/>
              </a:rPr>
              <a:t>East Pacific Rise approaches</a:t>
            </a:r>
            <a:endParaRPr lang="en-US" sz="1400" dirty="0">
              <a:solidFill>
                <a:schemeClr val="tx1"/>
              </a:solidFill>
              <a:latin typeface="Arial" pitchFamily="34" charset="0"/>
              <a:cs typeface="Arial" pitchFamily="34" charset="0"/>
            </a:endParaRPr>
          </a:p>
        </p:txBody>
      </p:sp>
      <p:cxnSp>
        <p:nvCxnSpPr>
          <p:cNvPr id="30" name="Straight Arrow Connector 29"/>
          <p:cNvCxnSpPr/>
          <p:nvPr/>
        </p:nvCxnSpPr>
        <p:spPr bwMode="auto">
          <a:xfrm flipH="1">
            <a:off x="331076" y="3086888"/>
            <a:ext cx="1135643" cy="302698"/>
          </a:xfrm>
          <a:prstGeom prst="straightConnector1">
            <a:avLst/>
          </a:prstGeom>
          <a:solidFill>
            <a:schemeClr val="accent1"/>
          </a:solidFill>
          <a:ln w="254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5" descr="global_topo_large"/>
          <p:cNvPicPr>
            <a:picLocks noChangeAspect="1" noChangeArrowheads="1"/>
          </p:cNvPicPr>
          <p:nvPr/>
        </p:nvPicPr>
        <p:blipFill>
          <a:blip r:embed="rId3" cstate="print"/>
          <a:srcRect/>
          <a:stretch>
            <a:fillRect/>
          </a:stretch>
        </p:blipFill>
        <p:spPr bwMode="auto">
          <a:xfrm>
            <a:off x="-914400" y="-261938"/>
            <a:ext cx="10972800" cy="7381876"/>
          </a:xfrm>
          <a:prstGeom prst="rect">
            <a:avLst/>
          </a:prstGeom>
          <a:noFill/>
          <a:ln w="9525">
            <a:noFill/>
            <a:miter lim="800000"/>
            <a:headEnd/>
            <a:tailEnd/>
          </a:ln>
        </p:spPr>
      </p:pic>
      <p:sp>
        <p:nvSpPr>
          <p:cNvPr id="118787" name="Text Box 3"/>
          <p:cNvSpPr txBox="1">
            <a:spLocks noChangeArrowheads="1"/>
          </p:cNvSpPr>
          <p:nvPr/>
        </p:nvSpPr>
        <p:spPr bwMode="auto">
          <a:xfrm>
            <a:off x="5943600" y="3200400"/>
            <a:ext cx="1524000" cy="1373188"/>
          </a:xfrm>
          <a:prstGeom prst="rect">
            <a:avLst/>
          </a:prstGeom>
          <a:noFill/>
          <a:ln w="9525">
            <a:noFill/>
            <a:miter lim="800000"/>
            <a:headEnd/>
            <a:tailEnd/>
          </a:ln>
        </p:spPr>
        <p:txBody>
          <a:bodyPr>
            <a:spAutoFit/>
          </a:bodyPr>
          <a:lstStyle/>
          <a:p>
            <a:pPr algn="ctr">
              <a:spcBef>
                <a:spcPct val="50000"/>
              </a:spcBef>
            </a:pPr>
            <a:r>
              <a:rPr lang="en-US" sz="2800" b="1" dirty="0">
                <a:solidFill>
                  <a:schemeClr val="tx1"/>
                </a:solidFill>
                <a:effectLst/>
                <a:latin typeface="Arial" pitchFamily="34" charset="0"/>
                <a:cs typeface="Arial" pitchFamily="34" charset="0"/>
              </a:rPr>
              <a:t>East Pacific Rise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Group 2"/>
          <p:cNvGraphicFramePr>
            <a:graphicFrameLocks noGrp="1"/>
          </p:cNvGraphicFramePr>
          <p:nvPr/>
        </p:nvGraphicFramePr>
        <p:xfrm>
          <a:off x="1752600" y="223838"/>
          <a:ext cx="5581650" cy="6520181"/>
        </p:xfrm>
        <a:graphic>
          <a:graphicData uri="http://schemas.openxmlformats.org/drawingml/2006/table">
            <a:tbl>
              <a:tblPr/>
              <a:tblGrid>
                <a:gridCol w="912813">
                  <a:extLst>
                    <a:ext uri="{9D8B030D-6E8A-4147-A177-3AD203B41FA5}">
                      <a16:colId xmlns:a16="http://schemas.microsoft.com/office/drawing/2014/main" val="20000"/>
                    </a:ext>
                  </a:extLst>
                </a:gridCol>
                <a:gridCol w="2754312">
                  <a:extLst>
                    <a:ext uri="{9D8B030D-6E8A-4147-A177-3AD203B41FA5}">
                      <a16:colId xmlns:a16="http://schemas.microsoft.com/office/drawing/2014/main" val="20001"/>
                    </a:ext>
                  </a:extLst>
                </a:gridCol>
                <a:gridCol w="1914525">
                  <a:extLst>
                    <a:ext uri="{9D8B030D-6E8A-4147-A177-3AD203B41FA5}">
                      <a16:colId xmlns:a16="http://schemas.microsoft.com/office/drawing/2014/main" val="20002"/>
                    </a:ext>
                  </a:extLst>
                </a:gridCol>
              </a:tblGrid>
              <a:tr h="630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EVENTS</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ERA</a:t>
                      </a:r>
                      <a:endParaRPr kumimoji="0" lang="en-US" sz="24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Translation</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Transtension, Transpression</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Terracing</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Times New Roman" pitchFamily="18" charset="0"/>
                          <a:cs typeface="Arial" charset="0"/>
                        </a:rPr>
                        <a:t>LATE CENOZOIC</a:t>
                      </a:r>
                      <a:endParaRPr kumimoji="0" lang="en-US" sz="2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Under-plating</a:t>
                      </a:r>
                      <a:endParaRPr kumimoji="0" lang="en-US" sz="1600" b="1" i="0" u="none" strike="noStrike" cap="none" normalizeH="0" baseline="0" dirty="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Uplift</a:t>
                      </a:r>
                      <a:endParaRPr kumimoji="0" lang="en-US" sz="1600" b="1" i="0" u="none" strike="noStrike" cap="none" normalizeH="0" baseline="0" dirty="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Un-roofing</a:t>
                      </a:r>
                      <a:endParaRPr kumimoji="0" lang="en-US" sz="1600" b="1" i="0" u="none" strike="noStrike" cap="none" normalizeH="0" baseline="0" dirty="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Undulating</a:t>
                      </a:r>
                      <a:endParaRPr kumimoji="0" lang="en-US" sz="1600" b="1"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EARLY CENOZOIC</a:t>
                      </a:r>
                      <a:endParaRPr kumimoji="0" lang="en-US" sz="1600" b="1"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46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Magmatic Madness</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Metamorphism</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MESOZOIC</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44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Stable Shelf Sedimentation</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Arial" charset="0"/>
                          <a:ea typeface="Times New Roman" pitchFamily="18" charset="0"/>
                          <a:cs typeface="Arial" charset="0"/>
                        </a:rPr>
                        <a:t>PALEOZOIC</a:t>
                      </a:r>
                      <a:endParaRPr kumimoji="0" lang="en-US" sz="1600" b="0" i="0" u="none" strike="noStrike" cap="none" normalizeH="0" baseline="0" dirty="0">
                        <a:ln>
                          <a:noFill/>
                        </a:ln>
                        <a:solidFill>
                          <a:schemeClr val="bg2"/>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 name="WordArt 32"/>
          <p:cNvSpPr>
            <a:spLocks noChangeArrowheads="1" noChangeShapeType="1" noTextEdit="1"/>
          </p:cNvSpPr>
          <p:nvPr/>
        </p:nvSpPr>
        <p:spPr bwMode="auto">
          <a:xfrm rot="-5400000">
            <a:off x="1909762" y="1214438"/>
            <a:ext cx="638175"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T</a:t>
            </a:r>
          </a:p>
        </p:txBody>
      </p:sp>
      <p:sp>
        <p:nvSpPr>
          <p:cNvPr id="5" name="WordArt 33"/>
          <p:cNvSpPr>
            <a:spLocks noChangeArrowheads="1" noChangeShapeType="1" noTextEdit="1"/>
          </p:cNvSpPr>
          <p:nvPr/>
        </p:nvSpPr>
        <p:spPr bwMode="auto">
          <a:xfrm rot="-5400000">
            <a:off x="1971675" y="2676525"/>
            <a:ext cx="514350"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U</a:t>
            </a:r>
          </a:p>
        </p:txBody>
      </p:sp>
      <p:sp>
        <p:nvSpPr>
          <p:cNvPr id="6" name="WordArt 34"/>
          <p:cNvSpPr>
            <a:spLocks noChangeArrowheads="1" noChangeShapeType="1" noTextEdit="1"/>
          </p:cNvSpPr>
          <p:nvPr/>
        </p:nvSpPr>
        <p:spPr bwMode="auto">
          <a:xfrm rot="-5400000">
            <a:off x="1909762" y="4186238"/>
            <a:ext cx="638175"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M</a:t>
            </a:r>
          </a:p>
        </p:txBody>
      </p:sp>
      <p:sp>
        <p:nvSpPr>
          <p:cNvPr id="7" name="WordArt 35"/>
          <p:cNvSpPr>
            <a:spLocks noChangeArrowheads="1" noChangeShapeType="1" noTextEdit="1"/>
          </p:cNvSpPr>
          <p:nvPr/>
        </p:nvSpPr>
        <p:spPr bwMode="auto">
          <a:xfrm rot="-5400000">
            <a:off x="1909762" y="5557838"/>
            <a:ext cx="638175" cy="6477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FFCC00"/>
                    </a:gs>
                    <a:gs pos="100000">
                      <a:srgbClr val="E10A05"/>
                    </a:gs>
                  </a:gsLst>
                  <a:lin ang="5400000" scaled="1"/>
                </a:gradFill>
                <a:effectLst>
                  <a:outerShdw dist="35921" dir="2700000" sy="50000" rotWithShape="0">
                    <a:srgbClr val="875B0D">
                      <a:alpha val="70000"/>
                    </a:srgbClr>
                  </a:outerShdw>
                </a:effectLst>
                <a:latin typeface="Arial Black"/>
              </a:rPr>
              <a: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Pac-NoAm_Intro_Big"/>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3300"/>
            </a:solidFill>
            <a:effectLst>
              <a:outerShdw blurRad="38100" dist="38100" dir="2700000" algn="tl">
                <a:srgbClr val="000000">
                  <a:alpha val="43137"/>
                </a:srgbClr>
              </a:outerShdw>
            </a:effectLst>
            <a:latin typeface="Arial Rounded MT Bold"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3300"/>
            </a:solidFill>
            <a:effectLst>
              <a:outerShdw blurRad="38100" dist="38100" dir="2700000" algn="tl">
                <a:srgbClr val="000000">
                  <a:alpha val="43137"/>
                </a:srgbClr>
              </a:outerShdw>
            </a:effectLst>
            <a:latin typeface="Arial Rounded MT Bold" pitchFamily="34" charset="0"/>
          </a:defRPr>
        </a:defPPr>
      </a:lstStyle>
    </a:lnDef>
    <a:txDef>
      <a:spPr>
        <a:noFill/>
      </a:spPr>
      <a:bodyPr>
        <a:spAutoFit/>
      </a:bodyPr>
      <a:lstStyle>
        <a:defPPr algn="ctr">
          <a:defRPr b="1" dirty="0">
            <a:solidFill>
              <a:srgbClr val="FFFFFF"/>
            </a:solidFill>
            <a:effectLst>
              <a:outerShdw blurRad="38100" dist="38100" dir="2700000" algn="tl">
                <a:srgbClr val="000000">
                  <a:alpha val="43137"/>
                </a:srgbClr>
              </a:outerShdw>
            </a:effectLst>
            <a:latin typeface="Arial" pitchFamily="34" charset="0"/>
            <a:cs typeface="Arial" pitchFamily="34" charset="0"/>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3300"/>
            </a:solidFill>
            <a:effectLst>
              <a:outerShdw blurRad="38100" dist="38100" dir="2700000" algn="tl">
                <a:srgbClr val="000000">
                  <a:alpha val="43137"/>
                </a:srgbClr>
              </a:outerShdw>
            </a:effectLst>
            <a:latin typeface="Arial Rounded MT Bold"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3300"/>
            </a:solidFill>
            <a:effectLst>
              <a:outerShdw blurRad="38100" dist="38100" dir="2700000" algn="tl">
                <a:srgbClr val="000000">
                  <a:alpha val="43137"/>
                </a:srgbClr>
              </a:outerShdw>
            </a:effectLst>
            <a:latin typeface="Arial Rounded MT Bold"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8558</TotalTime>
  <Words>2692</Words>
  <Application>Microsoft Office PowerPoint</Application>
  <PresentationFormat>On-screen Show (4:3)</PresentationFormat>
  <Paragraphs>334</Paragraphs>
  <Slides>54</Slides>
  <Notes>54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54</vt:i4>
      </vt:variant>
    </vt:vector>
  </HeadingPairs>
  <TitlesOfParts>
    <vt:vector size="60" baseType="lpstr">
      <vt:lpstr>Arial</vt:lpstr>
      <vt:lpstr>Arial Black</vt:lpstr>
      <vt:lpstr>Arial Rounded MT Bold</vt:lpstr>
      <vt:lpstr>Times New Roman</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Salton Trough Geology</dc:title>
  <cp:lastModifiedBy>Gary Jacobson</cp:lastModifiedBy>
  <cp:revision>144</cp:revision>
  <dcterms:modified xsi:type="dcterms:W3CDTF">2017-08-09T23:49:55Z</dcterms:modified>
</cp:coreProperties>
</file>